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90" r:id="rId3"/>
    <p:sldId id="263" r:id="rId4"/>
    <p:sldId id="274" r:id="rId5"/>
    <p:sldId id="291" r:id="rId6"/>
    <p:sldId id="287" r:id="rId7"/>
    <p:sldId id="288" r:id="rId8"/>
    <p:sldId id="286" r:id="rId9"/>
    <p:sldId id="289" r:id="rId10"/>
    <p:sldId id="273" r:id="rId11"/>
  </p:sldIdLst>
  <p:sldSz cx="10080625" cy="755967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B760E"/>
    <a:srgbClr val="689BB8"/>
    <a:srgbClr val="F29414"/>
    <a:srgbClr val="2D3F67"/>
    <a:srgbClr val="362164"/>
    <a:srgbClr val="203963"/>
    <a:srgbClr val="42718C"/>
    <a:srgbClr val="254B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654" y="10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-spectralys\partage\PROJETS%20R&amp;D\PL2%20-%20Formules%20infantiles\Analyses%20clients\poudres_Danone\R_PL2_AnalysesCompl&#233;mentaires_05031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es.birlouez\AppData\Local\Microsoft\Windows\Temporary%20Internet%20Files\Content.Outlook\YK47F5V2\Modeles%20acrylamides%20et%20stats%20sp&#233;%20aux%20modele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es.birlouez\AppData\Local\Microsoft\Windows\Temporary%20Internet%20Files\Content.Outlook\YK47F5V2\Modeles%20acrylamides%20et%20stats%20sp&#233;%20aux%20model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-SPECTRALYS\alienor.liogier\FLUORALYS\1er%20r&#233;sultats%20de%20fluoralys%20en%20ligne%20janvier2012\analyse%20parfac%20Olinelait260112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-SPECTRALYS\alienor.liogier\FLUORALYS\1er%20r&#233;sultats%20de%20fluoralys%20en%20ligne%20janvier2012\FAST%20PS%20pvt%20on%20line_MP%20recettes%20montpellier%20170212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ines.birlouez\AppData\Local\Microsoft\Windows\Temporary%20Internet%20Files\Content.Outlook\MQZHQN26\Vegetable%20Meat%20baby%20food%20synthesi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ines.birlouez\AppData\Local\Microsoft\Windows\Temporary%20Internet%20Files\Content.Outlook\MQZHQN26\Vegetable%20Meat%20baby%20food%20synthesi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-spectralys\partage\PROJETS%20R&amp;D\HT5b%20-%20Baby%20Food%20Prometheus\R_HT5b_Analyse%20finales_0503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-spectralys\partage\PROJETS%20R&amp;D\HT5b%20-%20Baby%20Food%20Prometheus\R_HT5b_Analyse%20finales_05032014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nes.birlouez\AppData\Local\Microsoft\Windows\Temporary%20Internet%20Files\Content.Outlook\MQZHQN26\Pour%20Ines.xlsx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scatterChart>
        <c:scatterStyle val="lineMarker"/>
        <c:ser>
          <c:idx val="0"/>
          <c:order val="0"/>
          <c:tx>
            <c:v>G1</c:v>
          </c:tx>
          <c:spPr>
            <a:ln w="28575">
              <a:noFill/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fluoralys!$J$45:$J$65</c:f>
                <c:numCache>
                  <c:formatCode>General</c:formatCode>
                  <c:ptCount val="21"/>
                  <c:pt idx="0">
                    <c:v>0.57652751494785559</c:v>
                  </c:pt>
                  <c:pt idx="5">
                    <c:v>0.67147476894936098</c:v>
                  </c:pt>
                  <c:pt idx="10">
                    <c:v>0.6250300208664612</c:v>
                  </c:pt>
                  <c:pt idx="15">
                    <c:v>1.1663581378510508</c:v>
                  </c:pt>
                  <c:pt idx="20">
                    <c:v>0.53026620619227449</c:v>
                  </c:pt>
                </c:numCache>
              </c:numRef>
            </c:plus>
            <c:minus>
              <c:numRef>
                <c:f>fluoralys!$J$45:$J$65</c:f>
                <c:numCache>
                  <c:formatCode>General</c:formatCode>
                  <c:ptCount val="21"/>
                  <c:pt idx="0">
                    <c:v>0.57652751494785559</c:v>
                  </c:pt>
                  <c:pt idx="5">
                    <c:v>0.67147476894936098</c:v>
                  </c:pt>
                  <c:pt idx="10">
                    <c:v>0.6250300208664612</c:v>
                  </c:pt>
                  <c:pt idx="15">
                    <c:v>1.1663581378510508</c:v>
                  </c:pt>
                  <c:pt idx="20">
                    <c:v>0.53026620619227449</c:v>
                  </c:pt>
                </c:numCache>
              </c:numRef>
            </c:minus>
            <c:spPr>
              <a:ln>
                <a:solidFill>
                  <a:srgbClr val="0070C0"/>
                </a:solidFill>
              </a:ln>
            </c:spPr>
          </c:errBars>
          <c:xVal>
            <c:numRef>
              <c:f>fluoralys!$D$45:$D$65</c:f>
              <c:numCache>
                <c:formatCode>General</c:formatCode>
                <c:ptCount val="21"/>
                <c:pt idx="0">
                  <c:v>0</c:v>
                </c:pt>
                <c:pt idx="5">
                  <c:v>7</c:v>
                </c:pt>
                <c:pt idx="10">
                  <c:v>14</c:v>
                </c:pt>
                <c:pt idx="15">
                  <c:v>28</c:v>
                </c:pt>
                <c:pt idx="20">
                  <c:v>60</c:v>
                </c:pt>
              </c:numCache>
            </c:numRef>
          </c:xVal>
          <c:yVal>
            <c:numRef>
              <c:f>fluoralys!$I$45:$I$65</c:f>
              <c:numCache>
                <c:formatCode>General</c:formatCode>
                <c:ptCount val="21"/>
                <c:pt idx="0" formatCode="0.00">
                  <c:v>12.053030399089089</c:v>
                </c:pt>
                <c:pt idx="5" formatCode="0.00">
                  <c:v>18.629042985373083</c:v>
                </c:pt>
                <c:pt idx="10" formatCode="0.00">
                  <c:v>23.217013083516928</c:v>
                </c:pt>
                <c:pt idx="15" formatCode="0.00">
                  <c:v>28.554990130928843</c:v>
                </c:pt>
                <c:pt idx="20" formatCode="0.00">
                  <c:v>44.724193565735732</c:v>
                </c:pt>
              </c:numCache>
            </c:numRef>
          </c:yVal>
        </c:ser>
        <c:ser>
          <c:idx val="1"/>
          <c:order val="1"/>
          <c:tx>
            <c:v>S1</c:v>
          </c:tx>
          <c:spPr>
            <a:ln w="28575">
              <a:noFill/>
            </a:ln>
          </c:spPr>
          <c:marker>
            <c:symbol val="diamond"/>
            <c:size val="7"/>
          </c:marker>
          <c:errBars>
            <c:errDir val="y"/>
            <c:errBarType val="both"/>
            <c:errValType val="cust"/>
            <c:plus>
              <c:numRef>
                <c:f>fluoralys!$J$71:$J$91</c:f>
                <c:numCache>
                  <c:formatCode>General</c:formatCode>
                  <c:ptCount val="21"/>
                  <c:pt idx="0">
                    <c:v>0.5458330495585938</c:v>
                  </c:pt>
                  <c:pt idx="5">
                    <c:v>1.2375874162577203</c:v>
                  </c:pt>
                  <c:pt idx="10">
                    <c:v>1.1193817187969686</c:v>
                  </c:pt>
                  <c:pt idx="15">
                    <c:v>1.5416393870748741</c:v>
                  </c:pt>
                  <c:pt idx="20">
                    <c:v>1.5656816867169838</c:v>
                  </c:pt>
                </c:numCache>
              </c:numRef>
            </c:plus>
            <c:minus>
              <c:numRef>
                <c:f>fluoralys!$J$71:$J$91</c:f>
                <c:numCache>
                  <c:formatCode>General</c:formatCode>
                  <c:ptCount val="21"/>
                  <c:pt idx="0">
                    <c:v>0.5458330495585938</c:v>
                  </c:pt>
                  <c:pt idx="5">
                    <c:v>1.2375874162577203</c:v>
                  </c:pt>
                  <c:pt idx="10">
                    <c:v>1.1193817187969686</c:v>
                  </c:pt>
                  <c:pt idx="15">
                    <c:v>1.5416393870748741</c:v>
                  </c:pt>
                  <c:pt idx="20">
                    <c:v>1.5656816867169838</c:v>
                  </c:pt>
                </c:numCache>
              </c:numRef>
            </c:minus>
            <c:spPr>
              <a:ln>
                <a:solidFill>
                  <a:srgbClr val="C00000"/>
                </a:solidFill>
              </a:ln>
            </c:spPr>
          </c:errBars>
          <c:xVal>
            <c:numRef>
              <c:f>fluoralys!$D$71:$D$91</c:f>
              <c:numCache>
                <c:formatCode>General</c:formatCode>
                <c:ptCount val="21"/>
                <c:pt idx="0">
                  <c:v>0</c:v>
                </c:pt>
                <c:pt idx="5">
                  <c:v>7</c:v>
                </c:pt>
                <c:pt idx="10">
                  <c:v>14</c:v>
                </c:pt>
                <c:pt idx="15">
                  <c:v>28</c:v>
                </c:pt>
                <c:pt idx="20">
                  <c:v>60</c:v>
                </c:pt>
              </c:numCache>
            </c:numRef>
          </c:xVal>
          <c:yVal>
            <c:numRef>
              <c:f>fluoralys!$I$71:$I$91</c:f>
              <c:numCache>
                <c:formatCode>General</c:formatCode>
                <c:ptCount val="21"/>
                <c:pt idx="0" formatCode="0.00">
                  <c:v>8.4436283865350727</c:v>
                </c:pt>
                <c:pt idx="5" formatCode="0.00">
                  <c:v>15.938123247480993</c:v>
                </c:pt>
                <c:pt idx="10" formatCode="0.00">
                  <c:v>18.743414506629751</c:v>
                </c:pt>
                <c:pt idx="15" formatCode="0.00">
                  <c:v>27.538524706825523</c:v>
                </c:pt>
                <c:pt idx="20" formatCode="0.00">
                  <c:v>59.597404515911876</c:v>
                </c:pt>
              </c:numCache>
            </c:numRef>
          </c:yVal>
        </c:ser>
        <c:axId val="60553088"/>
        <c:axId val="60567552"/>
      </c:scatterChart>
      <c:valAx>
        <c:axId val="60553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Storage time (days)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60567552"/>
        <c:crosses val="autoZero"/>
        <c:crossBetween val="midCat"/>
      </c:valAx>
      <c:valAx>
        <c:axId val="605675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DFR index</a:t>
                </a:r>
                <a:endParaRPr lang="en-US" dirty="0"/>
              </a:p>
            </c:rich>
          </c:tx>
          <c:layout/>
        </c:title>
        <c:numFmt formatCode="0.00" sourceLinked="1"/>
        <c:tickLblPos val="nextTo"/>
        <c:crossAx val="60553088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Humidity (%)</a:t>
            </a:r>
          </a:p>
        </c:rich>
      </c:tx>
      <c:layout>
        <c:manualLayout>
          <c:xMode val="edge"/>
          <c:yMode val="edge"/>
          <c:x val="0.32712025123340055"/>
          <c:y val="0"/>
        </c:manualLayout>
      </c:layout>
      <c:spPr>
        <a:noFill/>
        <a:ln>
          <a:noFill/>
        </a:ln>
      </c:spPr>
    </c:title>
    <c:plotArea>
      <c:layout>
        <c:manualLayout>
          <c:layoutTarget val="inner"/>
          <c:xMode val="edge"/>
          <c:yMode val="edge"/>
          <c:x val="0.18015529308836478"/>
          <c:y val="0.19480351414406533"/>
          <c:w val="0.64159623797025367"/>
          <c:h val="0.59104512977544199"/>
        </c:manualLayout>
      </c:layout>
      <c:scatterChart>
        <c:scatterStyle val="lineMarker"/>
        <c:ser>
          <c:idx val="0"/>
          <c:order val="0"/>
          <c:tx>
            <c:v>Predicted Humidity</c:v>
          </c:tx>
          <c:spPr>
            <a:ln w="28575">
              <a:noFill/>
            </a:ln>
          </c:spPr>
          <c:marker>
            <c:symbol val="diamond"/>
            <c:size val="9"/>
          </c:marker>
          <c:xVal>
            <c:numRef>
              <c:f>Feuil1!$I$37:$I$42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Feuil1!$K$37:$K$42</c:f>
              <c:numCache>
                <c:formatCode>0.000</c:formatCode>
                <c:ptCount val="6"/>
                <c:pt idx="0">
                  <c:v>14.048975625417251</c:v>
                </c:pt>
                <c:pt idx="1">
                  <c:v>13.710373238877301</c:v>
                </c:pt>
                <c:pt idx="2">
                  <c:v>11.394995163666801</c:v>
                </c:pt>
                <c:pt idx="3">
                  <c:v>10.3459986517438</c:v>
                </c:pt>
                <c:pt idx="4">
                  <c:v>4.1601582054530875</c:v>
                </c:pt>
                <c:pt idx="5">
                  <c:v>1.9399402038306099</c:v>
                </c:pt>
              </c:numCache>
            </c:numRef>
          </c:yVal>
        </c:ser>
        <c:ser>
          <c:idx val="1"/>
          <c:order val="1"/>
          <c:tx>
            <c:v>Measured Humidity</c:v>
          </c:tx>
          <c:spPr>
            <a:ln w="28575">
              <a:noFill/>
            </a:ln>
          </c:spPr>
          <c:marker>
            <c:symbol val="diamond"/>
            <c:size val="9"/>
          </c:marker>
          <c:xVal>
            <c:numRef>
              <c:f>Feuil1!$I$37:$I$42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Feuil1!$J$37:$J$42</c:f>
              <c:numCache>
                <c:formatCode>0.000</c:formatCode>
                <c:ptCount val="6"/>
                <c:pt idx="0">
                  <c:v>13.28</c:v>
                </c:pt>
                <c:pt idx="1">
                  <c:v>12.92</c:v>
                </c:pt>
                <c:pt idx="2">
                  <c:v>12.12</c:v>
                </c:pt>
                <c:pt idx="3">
                  <c:v>10.48</c:v>
                </c:pt>
                <c:pt idx="4">
                  <c:v>5.55</c:v>
                </c:pt>
                <c:pt idx="5">
                  <c:v>2.7</c:v>
                </c:pt>
              </c:numCache>
            </c:numRef>
          </c:yVal>
        </c:ser>
        <c:axId val="62548224"/>
        <c:axId val="62554496"/>
      </c:scatterChart>
      <c:valAx>
        <c:axId val="62548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Chamber </a:t>
                </a:r>
              </a:p>
            </c:rich>
          </c:tx>
          <c:layout>
            <c:manualLayout>
              <c:xMode val="edge"/>
              <c:yMode val="edge"/>
              <c:x val="0.41359004683489531"/>
              <c:y val="0.86442955661074716"/>
            </c:manualLayout>
          </c:layout>
        </c:title>
        <c:numFmt formatCode="General" sourceLinked="1"/>
        <c:majorTickMark val="none"/>
        <c:tickLblPos val="nextTo"/>
        <c:crossAx val="62554496"/>
        <c:crosses val="autoZero"/>
        <c:crossBetween val="midCat"/>
      </c:valAx>
      <c:valAx>
        <c:axId val="6255449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Humidity (%)</a:t>
                </a:r>
              </a:p>
            </c:rich>
          </c:tx>
          <c:layout/>
        </c:title>
        <c:numFmt formatCode="0.000" sourceLinked="1"/>
        <c:majorTickMark val="none"/>
        <c:tickLblPos val="nextTo"/>
        <c:crossAx val="625482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9211289021363087"/>
          <c:y val="0.57551808535967652"/>
          <c:w val="0.29297455146910778"/>
          <c:h val="0.18514350773602808"/>
        </c:manualLayout>
      </c:layout>
    </c:legend>
    <c:plotVisOnly val="1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3308880139982501"/>
          <c:y val="9.3023450949862085E-2"/>
          <c:w val="0.74076990376202978"/>
          <c:h val="0.69265979906482344"/>
        </c:manualLayout>
      </c:layout>
      <c:scatterChart>
        <c:scatterStyle val="lineMarker"/>
        <c:ser>
          <c:idx val="0"/>
          <c:order val="0"/>
          <c:tx>
            <c:v>Measured Acrylamide</c:v>
          </c:tx>
          <c:spPr>
            <a:ln w="28575">
              <a:noFill/>
            </a:ln>
          </c:spPr>
          <c:xVal>
            <c:numRef>
              <c:f>'pour pres ines'!$E$24:$E$55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8</c:v>
                </c:pt>
                <c:pt idx="11">
                  <c:v>9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11</c:v>
                </c:pt>
                <c:pt idx="16">
                  <c:v>11</c:v>
                </c:pt>
                <c:pt idx="17">
                  <c:v>12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14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17</c:v>
                </c:pt>
                <c:pt idx="29">
                  <c:v>17</c:v>
                </c:pt>
                <c:pt idx="30">
                  <c:v>17</c:v>
                </c:pt>
                <c:pt idx="31">
                  <c:v>18</c:v>
                </c:pt>
              </c:numCache>
            </c:numRef>
          </c:xVal>
          <c:yVal>
            <c:numRef>
              <c:f>'pour pres ines'!$G$24:$G$55</c:f>
              <c:numCache>
                <c:formatCode>General</c:formatCode>
                <c:ptCount val="32"/>
                <c:pt idx="0" formatCode="0">
                  <c:v>115.00901361379772</c:v>
                </c:pt>
                <c:pt idx="2" formatCode="0">
                  <c:v>113.84785884025266</c:v>
                </c:pt>
                <c:pt idx="4" formatCode="0">
                  <c:v>113.53131374919552</c:v>
                </c:pt>
                <c:pt idx="5" formatCode="0">
                  <c:v>117.65818661348328</c:v>
                </c:pt>
                <c:pt idx="6" formatCode="0">
                  <c:v>96.242545726567585</c:v>
                </c:pt>
                <c:pt idx="8" formatCode="0">
                  <c:v>170.69540909780198</c:v>
                </c:pt>
                <c:pt idx="10" formatCode="0">
                  <c:v>156.15426055776942</c:v>
                </c:pt>
                <c:pt idx="12" formatCode="0">
                  <c:v>148.93759933578201</c:v>
                </c:pt>
                <c:pt idx="13" formatCode="0">
                  <c:v>111.34270435910283</c:v>
                </c:pt>
                <c:pt idx="16" formatCode="0">
                  <c:v>122.48255420623614</c:v>
                </c:pt>
                <c:pt idx="18" formatCode="0">
                  <c:v>135.35621665475784</c:v>
                </c:pt>
                <c:pt idx="19" formatCode="0">
                  <c:v>94.657268474617467</c:v>
                </c:pt>
                <c:pt idx="21" formatCode="0">
                  <c:v>153.24948387804486</c:v>
                </c:pt>
                <c:pt idx="24" formatCode="0">
                  <c:v>205.86874124657919</c:v>
                </c:pt>
                <c:pt idx="27" formatCode="0">
                  <c:v>194.24416854187726</c:v>
                </c:pt>
                <c:pt idx="30" formatCode="0">
                  <c:v>175.96174636717691</c:v>
                </c:pt>
                <c:pt idx="31" formatCode="0">
                  <c:v>70.596927557574489</c:v>
                </c:pt>
              </c:numCache>
            </c:numRef>
          </c:yVal>
        </c:ser>
        <c:ser>
          <c:idx val="1"/>
          <c:order val="1"/>
          <c:tx>
            <c:v>Predicted Acrylamide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'pour pres ines'!$E$24:$E$55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8</c:v>
                </c:pt>
                <c:pt idx="11">
                  <c:v>9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11</c:v>
                </c:pt>
                <c:pt idx="16">
                  <c:v>11</c:v>
                </c:pt>
                <c:pt idx="17">
                  <c:v>12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14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17</c:v>
                </c:pt>
                <c:pt idx="29">
                  <c:v>17</c:v>
                </c:pt>
                <c:pt idx="30">
                  <c:v>17</c:v>
                </c:pt>
                <c:pt idx="31">
                  <c:v>18</c:v>
                </c:pt>
              </c:numCache>
            </c:numRef>
          </c:xVal>
          <c:yVal>
            <c:numRef>
              <c:f>'pour pres ines'!$I$24:$I$55</c:f>
              <c:numCache>
                <c:formatCode>General</c:formatCode>
                <c:ptCount val="32"/>
                <c:pt idx="0" formatCode="0">
                  <c:v>124.07124569570587</c:v>
                </c:pt>
                <c:pt idx="2" formatCode="0">
                  <c:v>100.87091175543945</c:v>
                </c:pt>
                <c:pt idx="4" formatCode="0">
                  <c:v>101.04879634104958</c:v>
                </c:pt>
                <c:pt idx="5">
                  <c:v>101.42837276379728</c:v>
                </c:pt>
                <c:pt idx="6">
                  <c:v>113.98674028627386</c:v>
                </c:pt>
                <c:pt idx="8" formatCode="0">
                  <c:v>149.96710619167413</c:v>
                </c:pt>
                <c:pt idx="10" formatCode="0">
                  <c:v>144.41201171199381</c:v>
                </c:pt>
                <c:pt idx="12" formatCode="0">
                  <c:v>149.98019208943867</c:v>
                </c:pt>
                <c:pt idx="13" formatCode="0">
                  <c:v>111.34270435910283</c:v>
                </c:pt>
                <c:pt idx="16" formatCode="0">
                  <c:v>132.73480452426745</c:v>
                </c:pt>
                <c:pt idx="18" formatCode="0">
                  <c:v>150.81774123996212</c:v>
                </c:pt>
                <c:pt idx="19">
                  <c:v>118.96101724172806</c:v>
                </c:pt>
                <c:pt idx="21" formatCode="0">
                  <c:v>159.24623241694934</c:v>
                </c:pt>
                <c:pt idx="24" formatCode="0">
                  <c:v>185.92362844691527</c:v>
                </c:pt>
                <c:pt idx="27" formatCode="0">
                  <c:v>194.73103649538342</c:v>
                </c:pt>
                <c:pt idx="30" formatCode="0">
                  <c:v>186.92876779726285</c:v>
                </c:pt>
                <c:pt idx="31">
                  <c:v>68.115666436089128</c:v>
                </c:pt>
              </c:numCache>
            </c:numRef>
          </c:yVal>
        </c:ser>
        <c:axId val="62595072"/>
        <c:axId val="62596992"/>
      </c:scatterChart>
      <c:scatterChart>
        <c:scatterStyle val="lineMarker"/>
        <c:ser>
          <c:idx val="2"/>
          <c:order val="2"/>
          <c:tx>
            <c:v>Measured b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'pour pres ines'!$E$24:$E$54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8</c:v>
                </c:pt>
                <c:pt idx="11">
                  <c:v>9</c:v>
                </c:pt>
                <c:pt idx="12">
                  <c:v>9</c:v>
                </c:pt>
                <c:pt idx="13">
                  <c:v>10</c:v>
                </c:pt>
                <c:pt idx="14">
                  <c:v>11</c:v>
                </c:pt>
                <c:pt idx="15">
                  <c:v>11</c:v>
                </c:pt>
                <c:pt idx="16">
                  <c:v>11</c:v>
                </c:pt>
                <c:pt idx="17">
                  <c:v>12</c:v>
                </c:pt>
                <c:pt idx="18">
                  <c:v>12</c:v>
                </c:pt>
                <c:pt idx="19">
                  <c:v>13</c:v>
                </c:pt>
                <c:pt idx="20">
                  <c:v>14</c:v>
                </c:pt>
                <c:pt idx="21">
                  <c:v>14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17</c:v>
                </c:pt>
                <c:pt idx="29">
                  <c:v>17</c:v>
                </c:pt>
                <c:pt idx="30">
                  <c:v>17</c:v>
                </c:pt>
              </c:numCache>
            </c:numRef>
          </c:xVal>
          <c:yVal>
            <c:numRef>
              <c:f>'pour pres ines'!$N$24:$N$54</c:f>
              <c:numCache>
                <c:formatCode>General</c:formatCode>
                <c:ptCount val="31"/>
                <c:pt idx="0">
                  <c:v>4.0330000000000004</c:v>
                </c:pt>
                <c:pt idx="2">
                  <c:v>4.0409999999999995</c:v>
                </c:pt>
                <c:pt idx="4">
                  <c:v>4.285000000000001</c:v>
                </c:pt>
                <c:pt idx="5">
                  <c:v>4.285000000000001</c:v>
                </c:pt>
                <c:pt idx="6">
                  <c:v>3.9079999999999999</c:v>
                </c:pt>
                <c:pt idx="8">
                  <c:v>4.2740000000000009</c:v>
                </c:pt>
                <c:pt idx="10">
                  <c:v>4.1019999999999985</c:v>
                </c:pt>
                <c:pt idx="12">
                  <c:v>4.1359999999999975</c:v>
                </c:pt>
                <c:pt idx="13">
                  <c:v>4.2419999999999991</c:v>
                </c:pt>
                <c:pt idx="16">
                  <c:v>3.4359999999999977</c:v>
                </c:pt>
                <c:pt idx="18">
                  <c:v>4.2690000000000001</c:v>
                </c:pt>
                <c:pt idx="19">
                  <c:v>4.218</c:v>
                </c:pt>
                <c:pt idx="21">
                  <c:v>3.3289999999999997</c:v>
                </c:pt>
                <c:pt idx="24">
                  <c:v>3.4880000000000004</c:v>
                </c:pt>
                <c:pt idx="27">
                  <c:v>3.5260000000000007</c:v>
                </c:pt>
                <c:pt idx="30">
                  <c:v>3.9179999999999997</c:v>
                </c:pt>
              </c:numCache>
            </c:numRef>
          </c:yVal>
        </c:ser>
        <c:axId val="62601088"/>
        <c:axId val="62599168"/>
      </c:scatterChart>
      <c:valAx>
        <c:axId val="62595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Batch </a:t>
                </a:r>
              </a:p>
            </c:rich>
          </c:tx>
          <c:layout>
            <c:manualLayout>
              <c:xMode val="edge"/>
              <c:yMode val="edge"/>
              <c:x val="0.35460386166529295"/>
              <c:y val="0.85010046206923762"/>
            </c:manualLayout>
          </c:layout>
        </c:title>
        <c:numFmt formatCode="General" sourceLinked="1"/>
        <c:majorTickMark val="none"/>
        <c:tickLblPos val="nextTo"/>
        <c:crossAx val="62596992"/>
        <c:crosses val="autoZero"/>
        <c:crossBetween val="midCat"/>
      </c:valAx>
      <c:valAx>
        <c:axId val="6259699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050"/>
                </a:pPr>
                <a:r>
                  <a:rPr lang="en-US" sz="1050"/>
                  <a:t>Acrylamide(µg/Kg)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62595072"/>
        <c:crosses val="autoZero"/>
        <c:crossBetween val="midCat"/>
      </c:valAx>
      <c:valAx>
        <c:axId val="6259916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050"/>
                </a:pPr>
                <a:r>
                  <a:rPr lang="en-US" sz="1050"/>
                  <a:t>Color,</a:t>
                </a:r>
                <a:r>
                  <a:rPr lang="en-US" sz="1050" baseline="0"/>
                  <a:t> factor</a:t>
                </a:r>
                <a:r>
                  <a:rPr lang="en-US" sz="1050"/>
                  <a:t> b</a:t>
                </a:r>
              </a:p>
            </c:rich>
          </c:tx>
          <c:layout/>
        </c:title>
        <c:numFmt formatCode="General" sourceLinked="1"/>
        <c:tickLblPos val="nextTo"/>
        <c:crossAx val="62601088"/>
        <c:crosses val="max"/>
        <c:crossBetween val="midCat"/>
      </c:valAx>
      <c:valAx>
        <c:axId val="62601088"/>
        <c:scaling>
          <c:orientation val="minMax"/>
        </c:scaling>
        <c:delete val="1"/>
        <c:axPos val="b"/>
        <c:numFmt formatCode="General" sourceLinked="1"/>
        <c:tickLblPos val="none"/>
        <c:crossAx val="62599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8.2317049511707652E-2"/>
          <c:y val="0.57601104613751064"/>
          <c:w val="0.39629794232019977"/>
          <c:h val="0.20033446229846821"/>
        </c:manualLayout>
      </c:layout>
      <c:txPr>
        <a:bodyPr/>
        <a:lstStyle/>
        <a:p>
          <a:pPr>
            <a:defRPr sz="1050"/>
          </a:pPr>
          <a:endParaRPr lang="fr-FR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5905789981130258"/>
          <c:y val="0.11789733833610325"/>
          <c:w val="0.78197812773403319"/>
          <c:h val="0.6778891876716715"/>
        </c:manualLayout>
      </c:layout>
      <c:scatterChart>
        <c:scatterStyle val="lineMarker"/>
        <c:ser>
          <c:idx val="0"/>
          <c:order val="0"/>
          <c:tx>
            <c:v>Measured texture</c:v>
          </c:tx>
          <c:spPr>
            <a:ln w="28575">
              <a:noFill/>
            </a:ln>
          </c:spPr>
          <c:xVal>
            <c:numRef>
              <c:f>'pour pres ines'!$D$68:$D$97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'pour pres ines'!$K$68:$K$97</c:f>
              <c:numCache>
                <c:formatCode>General</c:formatCode>
                <c:ptCount val="30"/>
                <c:pt idx="0">
                  <c:v>1648.6499999999999</c:v>
                </c:pt>
                <c:pt idx="1">
                  <c:v>2037.0500000000002</c:v>
                </c:pt>
                <c:pt idx="2">
                  <c:v>1725.6</c:v>
                </c:pt>
                <c:pt idx="3">
                  <c:v>1448.1</c:v>
                </c:pt>
                <c:pt idx="4">
                  <c:v>1613.05</c:v>
                </c:pt>
                <c:pt idx="5">
                  <c:v>1849.6499999999999</c:v>
                </c:pt>
                <c:pt idx="6">
                  <c:v>1628.55</c:v>
                </c:pt>
                <c:pt idx="7">
                  <c:v>1634.6</c:v>
                </c:pt>
                <c:pt idx="8">
                  <c:v>1641.6499999999999</c:v>
                </c:pt>
                <c:pt idx="9">
                  <c:v>1539.7</c:v>
                </c:pt>
                <c:pt idx="10">
                  <c:v>1769.35</c:v>
                </c:pt>
                <c:pt idx="11">
                  <c:v>1868.5</c:v>
                </c:pt>
                <c:pt idx="12">
                  <c:v>1913.75</c:v>
                </c:pt>
                <c:pt idx="13">
                  <c:v>1882.75</c:v>
                </c:pt>
                <c:pt idx="14">
                  <c:v>1945.5500000000002</c:v>
                </c:pt>
                <c:pt idx="15">
                  <c:v>2047.1499999999999</c:v>
                </c:pt>
                <c:pt idx="16">
                  <c:v>2130.5500000000002</c:v>
                </c:pt>
                <c:pt idx="17">
                  <c:v>2283.1999999999998</c:v>
                </c:pt>
                <c:pt idx="18">
                  <c:v>2289.1999999999998</c:v>
                </c:pt>
                <c:pt idx="19">
                  <c:v>2047.3000000000002</c:v>
                </c:pt>
                <c:pt idx="20">
                  <c:v>2340.15</c:v>
                </c:pt>
                <c:pt idx="21">
                  <c:v>2268.5</c:v>
                </c:pt>
                <c:pt idx="22">
                  <c:v>2361.6499999999987</c:v>
                </c:pt>
                <c:pt idx="23">
                  <c:v>2017.6</c:v>
                </c:pt>
                <c:pt idx="24">
                  <c:v>2111</c:v>
                </c:pt>
                <c:pt idx="25">
                  <c:v>1614.95</c:v>
                </c:pt>
                <c:pt idx="26">
                  <c:v>1901.4</c:v>
                </c:pt>
                <c:pt idx="27">
                  <c:v>2123.3500000000022</c:v>
                </c:pt>
                <c:pt idx="28">
                  <c:v>2177.9499999999998</c:v>
                </c:pt>
                <c:pt idx="29">
                  <c:v>2295.0500000000002</c:v>
                </c:pt>
              </c:numCache>
            </c:numRef>
          </c:yVal>
        </c:ser>
        <c:ser>
          <c:idx val="1"/>
          <c:order val="1"/>
          <c:tx>
            <c:v>Predicted texture</c:v>
          </c:tx>
          <c:spPr>
            <a:ln w="28575">
              <a:noFill/>
            </a:ln>
          </c:spPr>
          <c:marker>
            <c:symbol val="diamond"/>
            <c:size val="7"/>
          </c:marker>
          <c:xVal>
            <c:numRef>
              <c:f>'pour pres ines'!$D$68:$D$97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xVal>
          <c:yVal>
            <c:numRef>
              <c:f>'pour pres ines'!$N$68:$N$97</c:f>
              <c:numCache>
                <c:formatCode>General</c:formatCode>
                <c:ptCount val="30"/>
                <c:pt idx="0">
                  <c:v>1597.2047995205221</c:v>
                </c:pt>
                <c:pt idx="1">
                  <c:v>2066.7646812630114</c:v>
                </c:pt>
                <c:pt idx="2">
                  <c:v>1837.881134594064</c:v>
                </c:pt>
                <c:pt idx="3">
                  <c:v>1536.127295860555</c:v>
                </c:pt>
                <c:pt idx="4">
                  <c:v>1571.8944870423197</c:v>
                </c:pt>
                <c:pt idx="5">
                  <c:v>1928.3741587185798</c:v>
                </c:pt>
                <c:pt idx="6">
                  <c:v>1545.6603626524172</c:v>
                </c:pt>
                <c:pt idx="7">
                  <c:v>1580.691941281269</c:v>
                </c:pt>
                <c:pt idx="8">
                  <c:v>1609.3119074478577</c:v>
                </c:pt>
                <c:pt idx="9">
                  <c:v>1647.7055602319231</c:v>
                </c:pt>
                <c:pt idx="10">
                  <c:v>1683.17678873061</c:v>
                </c:pt>
                <c:pt idx="11">
                  <c:v>1860.8434940574475</c:v>
                </c:pt>
                <c:pt idx="12">
                  <c:v>1829.5649907253048</c:v>
                </c:pt>
                <c:pt idx="13">
                  <c:v>1905.4092275874029</c:v>
                </c:pt>
                <c:pt idx="14">
                  <c:v>1906.2718346400302</c:v>
                </c:pt>
                <c:pt idx="15">
                  <c:v>2069.3156950341672</c:v>
                </c:pt>
                <c:pt idx="16">
                  <c:v>2234.1717171589762</c:v>
                </c:pt>
                <c:pt idx="17">
                  <c:v>2161.9068256469563</c:v>
                </c:pt>
                <c:pt idx="18">
                  <c:v>2194.834620269341</c:v>
                </c:pt>
                <c:pt idx="19">
                  <c:v>2046.897215675202</c:v>
                </c:pt>
                <c:pt idx="20">
                  <c:v>2317.1844965171113</c:v>
                </c:pt>
                <c:pt idx="21">
                  <c:v>2248.7932022389832</c:v>
                </c:pt>
                <c:pt idx="22">
                  <c:v>2364.8718319710579</c:v>
                </c:pt>
                <c:pt idx="23">
                  <c:v>1987.1903850109798</c:v>
                </c:pt>
                <c:pt idx="24">
                  <c:v>2122.2745617037153</c:v>
                </c:pt>
                <c:pt idx="25">
                  <c:v>1777.4199674063148</c:v>
                </c:pt>
                <c:pt idx="26">
                  <c:v>1920.3761281614634</c:v>
                </c:pt>
                <c:pt idx="27">
                  <c:v>2110.9622619815373</c:v>
                </c:pt>
                <c:pt idx="28">
                  <c:v>2180.0948981571487</c:v>
                </c:pt>
                <c:pt idx="29">
                  <c:v>2312.3235287137118</c:v>
                </c:pt>
              </c:numCache>
            </c:numRef>
          </c:yVal>
        </c:ser>
        <c:axId val="62621568"/>
        <c:axId val="62631936"/>
      </c:scatterChart>
      <c:valAx>
        <c:axId val="62621568"/>
        <c:scaling>
          <c:orientation val="minMax"/>
          <c:max val="3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Batch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113132224944801"/>
              <c:y val="0.86960809762518454"/>
            </c:manualLayout>
          </c:layout>
        </c:title>
        <c:numFmt formatCode="General" sourceLinked="1"/>
        <c:majorTickMark val="none"/>
        <c:tickLblPos val="nextTo"/>
        <c:crossAx val="62631936"/>
        <c:crosses val="autoZero"/>
        <c:crossBetween val="midCat"/>
      </c:valAx>
      <c:valAx>
        <c:axId val="62631936"/>
        <c:scaling>
          <c:orientation val="minMax"/>
          <c:min val="1300"/>
        </c:scaling>
        <c:axPos val="l"/>
        <c:title>
          <c:tx>
            <c:rich>
              <a:bodyPr/>
              <a:lstStyle/>
              <a:p>
                <a:pPr>
                  <a:defRPr sz="1050"/>
                </a:pPr>
                <a:r>
                  <a:rPr lang="en-US" sz="1050"/>
                  <a:t>Texture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621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7550818036205579"/>
          <c:y val="5.9782651445600653E-2"/>
          <c:w val="0.38895158771822608"/>
          <c:h val="0.16710282128308365"/>
        </c:manualLayout>
      </c:layout>
      <c:txPr>
        <a:bodyPr/>
        <a:lstStyle/>
        <a:p>
          <a:pPr>
            <a:defRPr sz="1100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65795348513108"/>
          <c:y val="8.2719732785684424E-2"/>
          <c:w val="0.67544728163105405"/>
          <c:h val="0.74610083975232899"/>
        </c:manualLayout>
      </c:layout>
      <c:scatterChart>
        <c:scatterStyle val="lineMarker"/>
        <c:ser>
          <c:idx val="1"/>
          <c:order val="1"/>
          <c:tx>
            <c:v>MP</c:v>
          </c:tx>
          <c:spPr>
            <a:ln w="28575">
              <a:noFill/>
            </a:ln>
          </c:spPr>
          <c:marker>
            <c:symbol val="square"/>
            <c:size val="4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</c:trendline>
          <c:xVal>
            <c:numRef>
              <c:f>Feuil1!$I$3:$I$87</c:f>
              <c:numCache>
                <c:formatCode>General</c:formatCode>
                <c:ptCount val="85"/>
                <c:pt idx="0">
                  <c:v>90</c:v>
                </c:pt>
                <c:pt idx="1">
                  <c:v>90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  <c:pt idx="5">
                  <c:v>90</c:v>
                </c:pt>
                <c:pt idx="6">
                  <c:v>90</c:v>
                </c:pt>
                <c:pt idx="7">
                  <c:v>90</c:v>
                </c:pt>
                <c:pt idx="8">
                  <c:v>90</c:v>
                </c:pt>
                <c:pt idx="9">
                  <c:v>90</c:v>
                </c:pt>
                <c:pt idx="10">
                  <c:v>90</c:v>
                </c:pt>
                <c:pt idx="11">
                  <c:v>90</c:v>
                </c:pt>
                <c:pt idx="12">
                  <c:v>90</c:v>
                </c:pt>
                <c:pt idx="13">
                  <c:v>97.5</c:v>
                </c:pt>
                <c:pt idx="14">
                  <c:v>97.5</c:v>
                </c:pt>
                <c:pt idx="15">
                  <c:v>97.5</c:v>
                </c:pt>
                <c:pt idx="16">
                  <c:v>97.5</c:v>
                </c:pt>
                <c:pt idx="17">
                  <c:v>97.5</c:v>
                </c:pt>
                <c:pt idx="18">
                  <c:v>97.5</c:v>
                </c:pt>
                <c:pt idx="19">
                  <c:v>97.5</c:v>
                </c:pt>
                <c:pt idx="20">
                  <c:v>97.5</c:v>
                </c:pt>
                <c:pt idx="21">
                  <c:v>97.5</c:v>
                </c:pt>
                <c:pt idx="22">
                  <c:v>97.5</c:v>
                </c:pt>
                <c:pt idx="23">
                  <c:v>97.5</c:v>
                </c:pt>
                <c:pt idx="24">
                  <c:v>97.5</c:v>
                </c:pt>
                <c:pt idx="25">
                  <c:v>97.5</c:v>
                </c:pt>
                <c:pt idx="26">
                  <c:v>97.5</c:v>
                </c:pt>
                <c:pt idx="27">
                  <c:v>109.2</c:v>
                </c:pt>
                <c:pt idx="28">
                  <c:v>109.2</c:v>
                </c:pt>
                <c:pt idx="29">
                  <c:v>109.2</c:v>
                </c:pt>
                <c:pt idx="30">
                  <c:v>109.2</c:v>
                </c:pt>
                <c:pt idx="31">
                  <c:v>109.2</c:v>
                </c:pt>
                <c:pt idx="32">
                  <c:v>109.2</c:v>
                </c:pt>
                <c:pt idx="33">
                  <c:v>109.2</c:v>
                </c:pt>
                <c:pt idx="34">
                  <c:v>109.2</c:v>
                </c:pt>
                <c:pt idx="35">
                  <c:v>109.2</c:v>
                </c:pt>
                <c:pt idx="36">
                  <c:v>109.2</c:v>
                </c:pt>
                <c:pt idx="37">
                  <c:v>119.2</c:v>
                </c:pt>
                <c:pt idx="38">
                  <c:v>119.2</c:v>
                </c:pt>
                <c:pt idx="39">
                  <c:v>119.2</c:v>
                </c:pt>
                <c:pt idx="40">
                  <c:v>119.2</c:v>
                </c:pt>
                <c:pt idx="41">
                  <c:v>119.2</c:v>
                </c:pt>
                <c:pt idx="42">
                  <c:v>119.2</c:v>
                </c:pt>
                <c:pt idx="43">
                  <c:v>119.2</c:v>
                </c:pt>
                <c:pt idx="44">
                  <c:v>119.2</c:v>
                </c:pt>
                <c:pt idx="45">
                  <c:v>119.2</c:v>
                </c:pt>
                <c:pt idx="46">
                  <c:v>119.2</c:v>
                </c:pt>
                <c:pt idx="47">
                  <c:v>119.2</c:v>
                </c:pt>
                <c:pt idx="48">
                  <c:v>124</c:v>
                </c:pt>
                <c:pt idx="49">
                  <c:v>124</c:v>
                </c:pt>
                <c:pt idx="50">
                  <c:v>124</c:v>
                </c:pt>
                <c:pt idx="51">
                  <c:v>124</c:v>
                </c:pt>
                <c:pt idx="52">
                  <c:v>124</c:v>
                </c:pt>
                <c:pt idx="53">
                  <c:v>124</c:v>
                </c:pt>
                <c:pt idx="54">
                  <c:v>124</c:v>
                </c:pt>
                <c:pt idx="55">
                  <c:v>124</c:v>
                </c:pt>
                <c:pt idx="56">
                  <c:v>124</c:v>
                </c:pt>
                <c:pt idx="57">
                  <c:v>124</c:v>
                </c:pt>
                <c:pt idx="58">
                  <c:v>124</c:v>
                </c:pt>
                <c:pt idx="59">
                  <c:v>124</c:v>
                </c:pt>
                <c:pt idx="60">
                  <c:v>124</c:v>
                </c:pt>
                <c:pt idx="61">
                  <c:v>124</c:v>
                </c:pt>
                <c:pt idx="62">
                  <c:v>124</c:v>
                </c:pt>
                <c:pt idx="63">
                  <c:v>124</c:v>
                </c:pt>
                <c:pt idx="64">
                  <c:v>130.4</c:v>
                </c:pt>
                <c:pt idx="65">
                  <c:v>130.4</c:v>
                </c:pt>
                <c:pt idx="66">
                  <c:v>130.4</c:v>
                </c:pt>
                <c:pt idx="67">
                  <c:v>130.4</c:v>
                </c:pt>
                <c:pt idx="68">
                  <c:v>130.4</c:v>
                </c:pt>
                <c:pt idx="69">
                  <c:v>130.4</c:v>
                </c:pt>
                <c:pt idx="70">
                  <c:v>130.4</c:v>
                </c:pt>
                <c:pt idx="71">
                  <c:v>130.4</c:v>
                </c:pt>
                <c:pt idx="72">
                  <c:v>130.4</c:v>
                </c:pt>
                <c:pt idx="73">
                  <c:v>130.4</c:v>
                </c:pt>
                <c:pt idx="74">
                  <c:v>130.4</c:v>
                </c:pt>
                <c:pt idx="75">
                  <c:v>130.4</c:v>
                </c:pt>
                <c:pt idx="76">
                  <c:v>130.4</c:v>
                </c:pt>
                <c:pt idx="77">
                  <c:v>130.4</c:v>
                </c:pt>
                <c:pt idx="78">
                  <c:v>137.19999999999999</c:v>
                </c:pt>
                <c:pt idx="79">
                  <c:v>137.19999999999999</c:v>
                </c:pt>
                <c:pt idx="80">
                  <c:v>137.19999999999999</c:v>
                </c:pt>
                <c:pt idx="81">
                  <c:v>137.19999999999999</c:v>
                </c:pt>
                <c:pt idx="82">
                  <c:v>139.30000000000001</c:v>
                </c:pt>
                <c:pt idx="83">
                  <c:v>139.30000000000001</c:v>
                </c:pt>
                <c:pt idx="84">
                  <c:v>140.30000000000001</c:v>
                </c:pt>
              </c:numCache>
            </c:numRef>
          </c:xVal>
          <c:yVal>
            <c:numRef>
              <c:f>Feuil1!$N$3:$N$87</c:f>
              <c:numCache>
                <c:formatCode>General</c:formatCode>
                <c:ptCount val="85"/>
                <c:pt idx="0" formatCode="0.00">
                  <c:v>18.051353014045031</c:v>
                </c:pt>
                <c:pt idx="13" formatCode="0.00">
                  <c:v>22.28762659247608</c:v>
                </c:pt>
                <c:pt idx="27" formatCode="0.00">
                  <c:v>29.523134362515687</c:v>
                </c:pt>
                <c:pt idx="37" formatCode="0.00">
                  <c:v>35.1877985829667</c:v>
                </c:pt>
                <c:pt idx="48" formatCode="0.00">
                  <c:v>40.106510577276246</c:v>
                </c:pt>
                <c:pt idx="64" formatCode="0.00">
                  <c:v>43.575727739035351</c:v>
                </c:pt>
                <c:pt idx="78" formatCode="0.00">
                  <c:v>46.008752402164461</c:v>
                </c:pt>
                <c:pt idx="82" formatCode="0.00">
                  <c:v>46.314173375602294</c:v>
                </c:pt>
                <c:pt idx="84" formatCode="0.00">
                  <c:v>45.831792600511001</c:v>
                </c:pt>
              </c:numCache>
            </c:numRef>
          </c:yVal>
        </c:ser>
        <c:axId val="61536896"/>
        <c:axId val="61629184"/>
      </c:scatterChart>
      <c:scatterChart>
        <c:scatterStyle val="lineMarker"/>
        <c:ser>
          <c:idx val="0"/>
          <c:order val="0"/>
          <c:tx>
            <c:v>Trp</c:v>
          </c:tx>
          <c:spPr>
            <a:ln w="28575">
              <a:noFill/>
            </a:ln>
          </c:spPr>
          <c:marker>
            <c:symbol val="diamond"/>
            <c:size val="4"/>
          </c:marker>
          <c:trendline>
            <c:spPr>
              <a:ln>
                <a:solidFill>
                  <a:srgbClr val="0070C0"/>
                </a:solidFill>
              </a:ln>
            </c:spPr>
            <c:trendlineType val="linear"/>
          </c:trendline>
          <c:xVal>
            <c:numRef>
              <c:f>Feuil1!$I$3:$I$272</c:f>
              <c:numCache>
                <c:formatCode>General</c:formatCode>
                <c:ptCount val="270"/>
                <c:pt idx="0">
                  <c:v>90</c:v>
                </c:pt>
                <c:pt idx="1">
                  <c:v>90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  <c:pt idx="5">
                  <c:v>90</c:v>
                </c:pt>
                <c:pt idx="6">
                  <c:v>90</c:v>
                </c:pt>
                <c:pt idx="7">
                  <c:v>90</c:v>
                </c:pt>
                <c:pt idx="8">
                  <c:v>90</c:v>
                </c:pt>
                <c:pt idx="9">
                  <c:v>90</c:v>
                </c:pt>
                <c:pt idx="10">
                  <c:v>90</c:v>
                </c:pt>
                <c:pt idx="11">
                  <c:v>90</c:v>
                </c:pt>
                <c:pt idx="12">
                  <c:v>90</c:v>
                </c:pt>
                <c:pt idx="13">
                  <c:v>97.5</c:v>
                </c:pt>
                <c:pt idx="14">
                  <c:v>97.5</c:v>
                </c:pt>
                <c:pt idx="15">
                  <c:v>97.5</c:v>
                </c:pt>
                <c:pt idx="16">
                  <c:v>97.5</c:v>
                </c:pt>
                <c:pt idx="17">
                  <c:v>97.5</c:v>
                </c:pt>
                <c:pt idx="18">
                  <c:v>97.5</c:v>
                </c:pt>
                <c:pt idx="19">
                  <c:v>97.5</c:v>
                </c:pt>
                <c:pt idx="20">
                  <c:v>97.5</c:v>
                </c:pt>
                <c:pt idx="21">
                  <c:v>97.5</c:v>
                </c:pt>
                <c:pt idx="22">
                  <c:v>97.5</c:v>
                </c:pt>
                <c:pt idx="23">
                  <c:v>97.5</c:v>
                </c:pt>
                <c:pt idx="24">
                  <c:v>97.5</c:v>
                </c:pt>
                <c:pt idx="25">
                  <c:v>97.5</c:v>
                </c:pt>
                <c:pt idx="26">
                  <c:v>97.5</c:v>
                </c:pt>
                <c:pt idx="27">
                  <c:v>109.2</c:v>
                </c:pt>
                <c:pt idx="28">
                  <c:v>109.2</c:v>
                </c:pt>
                <c:pt idx="29">
                  <c:v>109.2</c:v>
                </c:pt>
                <c:pt idx="30">
                  <c:v>109.2</c:v>
                </c:pt>
                <c:pt idx="31">
                  <c:v>109.2</c:v>
                </c:pt>
                <c:pt idx="32">
                  <c:v>109.2</c:v>
                </c:pt>
                <c:pt idx="33">
                  <c:v>109.2</c:v>
                </c:pt>
                <c:pt idx="34">
                  <c:v>109.2</c:v>
                </c:pt>
                <c:pt idx="35">
                  <c:v>109.2</c:v>
                </c:pt>
                <c:pt idx="36">
                  <c:v>109.2</c:v>
                </c:pt>
                <c:pt idx="37">
                  <c:v>119.2</c:v>
                </c:pt>
                <c:pt idx="38">
                  <c:v>119.2</c:v>
                </c:pt>
                <c:pt idx="39">
                  <c:v>119.2</c:v>
                </c:pt>
                <c:pt idx="40">
                  <c:v>119.2</c:v>
                </c:pt>
                <c:pt idx="41">
                  <c:v>119.2</c:v>
                </c:pt>
                <c:pt idx="42">
                  <c:v>119.2</c:v>
                </c:pt>
                <c:pt idx="43">
                  <c:v>119.2</c:v>
                </c:pt>
                <c:pt idx="44">
                  <c:v>119.2</c:v>
                </c:pt>
                <c:pt idx="45">
                  <c:v>119.2</c:v>
                </c:pt>
                <c:pt idx="46">
                  <c:v>119.2</c:v>
                </c:pt>
                <c:pt idx="47">
                  <c:v>119.2</c:v>
                </c:pt>
                <c:pt idx="48">
                  <c:v>124</c:v>
                </c:pt>
                <c:pt idx="49">
                  <c:v>124</c:v>
                </c:pt>
                <c:pt idx="50">
                  <c:v>124</c:v>
                </c:pt>
                <c:pt idx="51">
                  <c:v>124</c:v>
                </c:pt>
                <c:pt idx="52">
                  <c:v>124</c:v>
                </c:pt>
                <c:pt idx="53">
                  <c:v>124</c:v>
                </c:pt>
                <c:pt idx="54">
                  <c:v>124</c:v>
                </c:pt>
                <c:pt idx="55">
                  <c:v>124</c:v>
                </c:pt>
                <c:pt idx="56">
                  <c:v>124</c:v>
                </c:pt>
                <c:pt idx="57">
                  <c:v>124</c:v>
                </c:pt>
                <c:pt idx="58">
                  <c:v>124</c:v>
                </c:pt>
                <c:pt idx="59">
                  <c:v>124</c:v>
                </c:pt>
                <c:pt idx="60">
                  <c:v>124</c:v>
                </c:pt>
                <c:pt idx="61">
                  <c:v>124</c:v>
                </c:pt>
                <c:pt idx="62">
                  <c:v>124</c:v>
                </c:pt>
                <c:pt idx="63">
                  <c:v>124</c:v>
                </c:pt>
                <c:pt idx="64">
                  <c:v>130.4</c:v>
                </c:pt>
                <c:pt idx="65">
                  <c:v>130.4</c:v>
                </c:pt>
                <c:pt idx="66">
                  <c:v>130.4</c:v>
                </c:pt>
                <c:pt idx="67">
                  <c:v>130.4</c:v>
                </c:pt>
                <c:pt idx="68">
                  <c:v>130.4</c:v>
                </c:pt>
                <c:pt idx="69">
                  <c:v>130.4</c:v>
                </c:pt>
                <c:pt idx="70">
                  <c:v>130.4</c:v>
                </c:pt>
                <c:pt idx="71">
                  <c:v>130.4</c:v>
                </c:pt>
                <c:pt idx="72">
                  <c:v>130.4</c:v>
                </c:pt>
                <c:pt idx="73">
                  <c:v>130.4</c:v>
                </c:pt>
                <c:pt idx="74">
                  <c:v>130.4</c:v>
                </c:pt>
                <c:pt idx="75">
                  <c:v>130.4</c:v>
                </c:pt>
                <c:pt idx="76">
                  <c:v>130.4</c:v>
                </c:pt>
                <c:pt idx="77">
                  <c:v>130.4</c:v>
                </c:pt>
                <c:pt idx="78">
                  <c:v>137.19999999999999</c:v>
                </c:pt>
                <c:pt idx="79">
                  <c:v>137.19999999999999</c:v>
                </c:pt>
                <c:pt idx="80">
                  <c:v>137.19999999999999</c:v>
                </c:pt>
                <c:pt idx="81">
                  <c:v>137.19999999999999</c:v>
                </c:pt>
                <c:pt idx="82">
                  <c:v>139.30000000000001</c:v>
                </c:pt>
                <c:pt idx="83">
                  <c:v>139.30000000000001</c:v>
                </c:pt>
                <c:pt idx="84">
                  <c:v>140.30000000000001</c:v>
                </c:pt>
                <c:pt idx="85">
                  <c:v>140.30000000000001</c:v>
                </c:pt>
                <c:pt idx="86">
                  <c:v>140.30000000000001</c:v>
                </c:pt>
                <c:pt idx="87">
                  <c:v>140.30000000000001</c:v>
                </c:pt>
                <c:pt idx="88">
                  <c:v>140.30000000000001</c:v>
                </c:pt>
                <c:pt idx="89">
                  <c:v>140.30000000000001</c:v>
                </c:pt>
                <c:pt idx="90">
                  <c:v>140.30000000000001</c:v>
                </c:pt>
                <c:pt idx="91">
                  <c:v>140.30000000000001</c:v>
                </c:pt>
                <c:pt idx="92">
                  <c:v>140.30000000000001</c:v>
                </c:pt>
                <c:pt idx="93">
                  <c:v>140.30000000000001</c:v>
                </c:pt>
                <c:pt idx="94">
                  <c:v>140.30000000000001</c:v>
                </c:pt>
                <c:pt idx="95">
                  <c:v>140.30000000000001</c:v>
                </c:pt>
                <c:pt idx="96">
                  <c:v>140.30000000000001</c:v>
                </c:pt>
                <c:pt idx="97">
                  <c:v>140.30000000000001</c:v>
                </c:pt>
                <c:pt idx="98">
                  <c:v>140.30000000000001</c:v>
                </c:pt>
                <c:pt idx="99">
                  <c:v>140.30000000000001</c:v>
                </c:pt>
                <c:pt idx="100">
                  <c:v>140.30000000000001</c:v>
                </c:pt>
                <c:pt idx="101">
                  <c:v>140.30000000000001</c:v>
                </c:pt>
                <c:pt idx="102">
                  <c:v>140.30000000000001</c:v>
                </c:pt>
                <c:pt idx="103">
                  <c:v>140.30000000000001</c:v>
                </c:pt>
                <c:pt idx="104">
                  <c:v>140.30000000000001</c:v>
                </c:pt>
                <c:pt idx="105">
                  <c:v>140.30000000000001</c:v>
                </c:pt>
                <c:pt idx="106">
                  <c:v>140.30000000000001</c:v>
                </c:pt>
                <c:pt idx="107">
                  <c:v>140.30000000000001</c:v>
                </c:pt>
                <c:pt idx="108">
                  <c:v>140.30000000000001</c:v>
                </c:pt>
                <c:pt idx="109">
                  <c:v>140.30000000000001</c:v>
                </c:pt>
                <c:pt idx="110">
                  <c:v>140.30000000000001</c:v>
                </c:pt>
                <c:pt idx="111">
                  <c:v>140.30000000000001</c:v>
                </c:pt>
                <c:pt idx="112">
                  <c:v>140.30000000000001</c:v>
                </c:pt>
                <c:pt idx="113">
                  <c:v>140.30000000000001</c:v>
                </c:pt>
                <c:pt idx="114">
                  <c:v>140.30000000000001</c:v>
                </c:pt>
                <c:pt idx="115">
                  <c:v>140.30000000000001</c:v>
                </c:pt>
                <c:pt idx="116">
                  <c:v>140.30000000000001</c:v>
                </c:pt>
                <c:pt idx="117">
                  <c:v>140.30000000000001</c:v>
                </c:pt>
                <c:pt idx="118">
                  <c:v>140.30000000000001</c:v>
                </c:pt>
                <c:pt idx="119">
                  <c:v>140.30000000000001</c:v>
                </c:pt>
                <c:pt idx="120">
                  <c:v>140.30000000000001</c:v>
                </c:pt>
                <c:pt idx="121">
                  <c:v>140.30000000000001</c:v>
                </c:pt>
                <c:pt idx="122">
                  <c:v>140.30000000000001</c:v>
                </c:pt>
                <c:pt idx="123">
                  <c:v>140.30000000000001</c:v>
                </c:pt>
                <c:pt idx="124">
                  <c:v>140.30000000000001</c:v>
                </c:pt>
                <c:pt idx="125">
                  <c:v>140.30000000000001</c:v>
                </c:pt>
                <c:pt idx="126">
                  <c:v>140.30000000000001</c:v>
                </c:pt>
                <c:pt idx="127">
                  <c:v>140.30000000000001</c:v>
                </c:pt>
                <c:pt idx="128">
                  <c:v>140.30000000000001</c:v>
                </c:pt>
                <c:pt idx="129">
                  <c:v>140.30000000000001</c:v>
                </c:pt>
                <c:pt idx="130">
                  <c:v>140.30000000000001</c:v>
                </c:pt>
                <c:pt idx="131">
                  <c:v>140.30000000000001</c:v>
                </c:pt>
                <c:pt idx="132">
                  <c:v>140.30000000000001</c:v>
                </c:pt>
                <c:pt idx="133">
                  <c:v>140.30000000000001</c:v>
                </c:pt>
                <c:pt idx="134">
                  <c:v>140.30000000000001</c:v>
                </c:pt>
                <c:pt idx="135">
                  <c:v>140.30000000000001</c:v>
                </c:pt>
                <c:pt idx="136">
                  <c:v>140.30000000000001</c:v>
                </c:pt>
                <c:pt idx="137">
                  <c:v>140.30000000000001</c:v>
                </c:pt>
                <c:pt idx="138">
                  <c:v>140.30000000000001</c:v>
                </c:pt>
                <c:pt idx="139">
                  <c:v>140.30000000000001</c:v>
                </c:pt>
                <c:pt idx="140">
                  <c:v>140.30000000000001</c:v>
                </c:pt>
                <c:pt idx="141">
                  <c:v>140.30000000000001</c:v>
                </c:pt>
                <c:pt idx="142">
                  <c:v>140.30000000000001</c:v>
                </c:pt>
                <c:pt idx="143">
                  <c:v>140.30000000000001</c:v>
                </c:pt>
                <c:pt idx="144">
                  <c:v>140.30000000000001</c:v>
                </c:pt>
                <c:pt idx="145">
                  <c:v>140.30000000000001</c:v>
                </c:pt>
                <c:pt idx="146">
                  <c:v>140.30000000000001</c:v>
                </c:pt>
                <c:pt idx="147">
                  <c:v>140.30000000000001</c:v>
                </c:pt>
                <c:pt idx="148">
                  <c:v>140.30000000000001</c:v>
                </c:pt>
                <c:pt idx="149">
                  <c:v>140.30000000000001</c:v>
                </c:pt>
                <c:pt idx="150">
                  <c:v>140.30000000000001</c:v>
                </c:pt>
                <c:pt idx="151">
                  <c:v>140.30000000000001</c:v>
                </c:pt>
                <c:pt idx="152">
                  <c:v>140.30000000000001</c:v>
                </c:pt>
                <c:pt idx="153">
                  <c:v>140.30000000000001</c:v>
                </c:pt>
                <c:pt idx="154">
                  <c:v>140.30000000000001</c:v>
                </c:pt>
                <c:pt idx="155">
                  <c:v>140.30000000000001</c:v>
                </c:pt>
                <c:pt idx="156">
                  <c:v>140.30000000000001</c:v>
                </c:pt>
                <c:pt idx="157">
                  <c:v>140.30000000000001</c:v>
                </c:pt>
                <c:pt idx="158">
                  <c:v>140.30000000000001</c:v>
                </c:pt>
                <c:pt idx="159">
                  <c:v>140.30000000000001</c:v>
                </c:pt>
                <c:pt idx="160">
                  <c:v>140.30000000000001</c:v>
                </c:pt>
                <c:pt idx="161">
                  <c:v>140.30000000000001</c:v>
                </c:pt>
                <c:pt idx="162">
                  <c:v>140.30000000000001</c:v>
                </c:pt>
                <c:pt idx="163">
                  <c:v>140.30000000000001</c:v>
                </c:pt>
                <c:pt idx="164">
                  <c:v>140.30000000000001</c:v>
                </c:pt>
                <c:pt idx="165">
                  <c:v>140.30000000000001</c:v>
                </c:pt>
                <c:pt idx="166">
                  <c:v>140.30000000000001</c:v>
                </c:pt>
                <c:pt idx="167">
                  <c:v>140.30000000000001</c:v>
                </c:pt>
                <c:pt idx="168">
                  <c:v>140.30000000000001</c:v>
                </c:pt>
                <c:pt idx="169">
                  <c:v>140.30000000000001</c:v>
                </c:pt>
                <c:pt idx="170">
                  <c:v>140.30000000000001</c:v>
                </c:pt>
                <c:pt idx="171">
                  <c:v>140.30000000000001</c:v>
                </c:pt>
                <c:pt idx="172">
                  <c:v>140.30000000000001</c:v>
                </c:pt>
                <c:pt idx="173">
                  <c:v>140.30000000000001</c:v>
                </c:pt>
                <c:pt idx="174">
                  <c:v>140.30000000000001</c:v>
                </c:pt>
                <c:pt idx="175">
                  <c:v>140.30000000000001</c:v>
                </c:pt>
                <c:pt idx="176">
                  <c:v>140.30000000000001</c:v>
                </c:pt>
                <c:pt idx="177">
                  <c:v>140.30000000000001</c:v>
                </c:pt>
                <c:pt idx="178">
                  <c:v>140.30000000000001</c:v>
                </c:pt>
                <c:pt idx="179">
                  <c:v>140.30000000000001</c:v>
                </c:pt>
                <c:pt idx="180">
                  <c:v>140.30000000000001</c:v>
                </c:pt>
                <c:pt idx="181">
                  <c:v>140.30000000000001</c:v>
                </c:pt>
                <c:pt idx="182">
                  <c:v>140.30000000000001</c:v>
                </c:pt>
                <c:pt idx="183">
                  <c:v>140.30000000000001</c:v>
                </c:pt>
                <c:pt idx="184">
                  <c:v>140.30000000000001</c:v>
                </c:pt>
                <c:pt idx="185">
                  <c:v>140.30000000000001</c:v>
                </c:pt>
                <c:pt idx="186">
                  <c:v>140.30000000000001</c:v>
                </c:pt>
                <c:pt idx="187">
                  <c:v>140.30000000000001</c:v>
                </c:pt>
                <c:pt idx="188">
                  <c:v>140.30000000000001</c:v>
                </c:pt>
                <c:pt idx="189">
                  <c:v>140.30000000000001</c:v>
                </c:pt>
                <c:pt idx="190">
                  <c:v>140.30000000000001</c:v>
                </c:pt>
                <c:pt idx="191">
                  <c:v>143</c:v>
                </c:pt>
                <c:pt idx="192">
                  <c:v>143</c:v>
                </c:pt>
                <c:pt idx="193">
                  <c:v>143</c:v>
                </c:pt>
                <c:pt idx="194">
                  <c:v>143</c:v>
                </c:pt>
                <c:pt idx="195">
                  <c:v>143</c:v>
                </c:pt>
                <c:pt idx="196">
                  <c:v>143</c:v>
                </c:pt>
                <c:pt idx="197">
                  <c:v>143</c:v>
                </c:pt>
                <c:pt idx="198">
                  <c:v>143</c:v>
                </c:pt>
                <c:pt idx="199">
                  <c:v>143</c:v>
                </c:pt>
                <c:pt idx="200">
                  <c:v>143</c:v>
                </c:pt>
                <c:pt idx="201">
                  <c:v>143</c:v>
                </c:pt>
                <c:pt idx="202">
                  <c:v>143</c:v>
                </c:pt>
                <c:pt idx="203">
                  <c:v>143</c:v>
                </c:pt>
                <c:pt idx="204">
                  <c:v>143</c:v>
                </c:pt>
                <c:pt idx="205">
                  <c:v>143</c:v>
                </c:pt>
                <c:pt idx="206">
                  <c:v>143</c:v>
                </c:pt>
                <c:pt idx="207">
                  <c:v>143</c:v>
                </c:pt>
                <c:pt idx="208">
                  <c:v>143</c:v>
                </c:pt>
                <c:pt idx="209">
                  <c:v>143</c:v>
                </c:pt>
                <c:pt idx="210">
                  <c:v>144</c:v>
                </c:pt>
                <c:pt idx="211">
                  <c:v>144</c:v>
                </c:pt>
                <c:pt idx="212">
                  <c:v>144</c:v>
                </c:pt>
                <c:pt idx="213">
                  <c:v>144</c:v>
                </c:pt>
                <c:pt idx="214">
                  <c:v>144</c:v>
                </c:pt>
                <c:pt idx="215">
                  <c:v>144</c:v>
                </c:pt>
                <c:pt idx="216">
                  <c:v>144</c:v>
                </c:pt>
                <c:pt idx="217">
                  <c:v>144</c:v>
                </c:pt>
                <c:pt idx="218">
                  <c:v>144</c:v>
                </c:pt>
                <c:pt idx="219">
                  <c:v>144</c:v>
                </c:pt>
                <c:pt idx="220">
                  <c:v>144</c:v>
                </c:pt>
                <c:pt idx="221">
                  <c:v>144</c:v>
                </c:pt>
                <c:pt idx="222">
                  <c:v>144</c:v>
                </c:pt>
                <c:pt idx="223">
                  <c:v>144</c:v>
                </c:pt>
                <c:pt idx="224">
                  <c:v>144</c:v>
                </c:pt>
                <c:pt idx="225">
                  <c:v>144</c:v>
                </c:pt>
                <c:pt idx="226">
                  <c:v>144</c:v>
                </c:pt>
                <c:pt idx="227">
                  <c:v>144</c:v>
                </c:pt>
                <c:pt idx="228">
                  <c:v>144</c:v>
                </c:pt>
                <c:pt idx="229">
                  <c:v>144</c:v>
                </c:pt>
                <c:pt idx="230">
                  <c:v>144</c:v>
                </c:pt>
                <c:pt idx="231">
                  <c:v>144</c:v>
                </c:pt>
                <c:pt idx="232">
                  <c:v>144</c:v>
                </c:pt>
                <c:pt idx="233">
                  <c:v>144</c:v>
                </c:pt>
                <c:pt idx="234">
                  <c:v>144</c:v>
                </c:pt>
                <c:pt idx="235">
                  <c:v>144</c:v>
                </c:pt>
                <c:pt idx="236">
                  <c:v>144</c:v>
                </c:pt>
                <c:pt idx="237">
                  <c:v>144</c:v>
                </c:pt>
                <c:pt idx="238">
                  <c:v>144</c:v>
                </c:pt>
                <c:pt idx="239">
                  <c:v>144</c:v>
                </c:pt>
                <c:pt idx="240">
                  <c:v>144</c:v>
                </c:pt>
                <c:pt idx="241">
                  <c:v>144</c:v>
                </c:pt>
                <c:pt idx="242">
                  <c:v>144</c:v>
                </c:pt>
                <c:pt idx="243">
                  <c:v>144</c:v>
                </c:pt>
                <c:pt idx="244">
                  <c:v>144</c:v>
                </c:pt>
                <c:pt idx="245">
                  <c:v>144</c:v>
                </c:pt>
                <c:pt idx="246">
                  <c:v>144</c:v>
                </c:pt>
                <c:pt idx="247">
                  <c:v>144</c:v>
                </c:pt>
                <c:pt idx="248">
                  <c:v>146</c:v>
                </c:pt>
                <c:pt idx="249">
                  <c:v>146</c:v>
                </c:pt>
                <c:pt idx="250">
                  <c:v>146</c:v>
                </c:pt>
                <c:pt idx="251">
                  <c:v>146</c:v>
                </c:pt>
                <c:pt idx="252">
                  <c:v>146</c:v>
                </c:pt>
                <c:pt idx="253">
                  <c:v>146</c:v>
                </c:pt>
                <c:pt idx="254">
                  <c:v>146</c:v>
                </c:pt>
                <c:pt idx="255">
                  <c:v>146</c:v>
                </c:pt>
                <c:pt idx="256">
                  <c:v>146</c:v>
                </c:pt>
                <c:pt idx="257">
                  <c:v>146</c:v>
                </c:pt>
                <c:pt idx="258">
                  <c:v>146</c:v>
                </c:pt>
                <c:pt idx="259">
                  <c:v>146</c:v>
                </c:pt>
                <c:pt idx="260">
                  <c:v>146</c:v>
                </c:pt>
                <c:pt idx="261">
                  <c:v>146</c:v>
                </c:pt>
                <c:pt idx="262">
                  <c:v>146</c:v>
                </c:pt>
                <c:pt idx="263">
                  <c:v>146</c:v>
                </c:pt>
                <c:pt idx="264">
                  <c:v>146</c:v>
                </c:pt>
                <c:pt idx="265">
                  <c:v>146</c:v>
                </c:pt>
                <c:pt idx="266">
                  <c:v>146</c:v>
                </c:pt>
                <c:pt idx="267">
                  <c:v>146</c:v>
                </c:pt>
                <c:pt idx="268">
                  <c:v>146</c:v>
                </c:pt>
                <c:pt idx="269">
                  <c:v>146</c:v>
                </c:pt>
              </c:numCache>
            </c:numRef>
          </c:xVal>
          <c:yVal>
            <c:numRef>
              <c:f>Feuil1!$M$3:$M$272</c:f>
              <c:numCache>
                <c:formatCode>General</c:formatCode>
                <c:ptCount val="270"/>
                <c:pt idx="0" formatCode="0.00">
                  <c:v>64.4515784242042</c:v>
                </c:pt>
                <c:pt idx="13" formatCode="0.00">
                  <c:v>60.232412926606663</c:v>
                </c:pt>
                <c:pt idx="27" formatCode="0.00">
                  <c:v>52.030042578346844</c:v>
                </c:pt>
                <c:pt idx="37" formatCode="0.00">
                  <c:v>45.292985091471259</c:v>
                </c:pt>
                <c:pt idx="48" formatCode="0.00">
                  <c:v>41.570467498916244</c:v>
                </c:pt>
                <c:pt idx="64" formatCode="0.00">
                  <c:v>35.685375750755107</c:v>
                </c:pt>
                <c:pt idx="78" formatCode="0.00">
                  <c:v>30.650046145263186</c:v>
                </c:pt>
                <c:pt idx="82" formatCode="0.00">
                  <c:v>28.766238957415322</c:v>
                </c:pt>
                <c:pt idx="84" formatCode="0.00">
                  <c:v>29.204791177279787</c:v>
                </c:pt>
                <c:pt idx="191" formatCode="0.00">
                  <c:v>30.862649732075916</c:v>
                </c:pt>
                <c:pt idx="210" formatCode="0.00">
                  <c:v>30.0806604209785</c:v>
                </c:pt>
                <c:pt idx="248" formatCode="0.00">
                  <c:v>28.709131991510226</c:v>
                </c:pt>
              </c:numCache>
            </c:numRef>
          </c:yVal>
        </c:ser>
        <c:axId val="61649664"/>
        <c:axId val="61631104"/>
      </c:scatterChart>
      <c:valAx>
        <c:axId val="61536896"/>
        <c:scaling>
          <c:orientation val="minMax"/>
          <c:min val="80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fr-FR"/>
                  <a:t>Temperature (°C)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lang="en-US"/>
            </a:pPr>
            <a:endParaRPr lang="fr-FR"/>
          </a:p>
        </c:txPr>
        <c:crossAx val="61629184"/>
        <c:crosses val="autoZero"/>
        <c:crossBetween val="midCat"/>
      </c:valAx>
      <c:valAx>
        <c:axId val="616291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Scores</a:t>
                </a:r>
              </a:p>
            </c:rich>
          </c:tx>
          <c:layout/>
        </c:title>
        <c:numFmt formatCode="0" sourceLinked="0"/>
        <c:majorTickMark val="none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1536896"/>
        <c:crosses val="autoZero"/>
        <c:crossBetween val="midCat"/>
      </c:valAx>
      <c:valAx>
        <c:axId val="6163110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scores</a:t>
                </a:r>
              </a:p>
            </c:rich>
          </c:tx>
          <c:layout>
            <c:manualLayout>
              <c:xMode val="edge"/>
              <c:yMode val="edge"/>
              <c:x val="0.88861817226189443"/>
              <c:y val="0.3268103955527637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1649664"/>
        <c:crosses val="max"/>
        <c:crossBetween val="midCat"/>
      </c:valAx>
      <c:valAx>
        <c:axId val="61649664"/>
        <c:scaling>
          <c:orientation val="minMax"/>
        </c:scaling>
        <c:delete val="1"/>
        <c:axPos val="b"/>
        <c:numFmt formatCode="General" sourceLinked="1"/>
        <c:tickLblPos val="none"/>
        <c:crossAx val="61631104"/>
        <c:crosses val="autoZero"/>
        <c:crossBetween val="midCat"/>
      </c:valAx>
    </c:plotArea>
    <c:plotVisOnly val="1"/>
    <c:dispBlanksAs val="gap"/>
  </c:chart>
  <c:txPr>
    <a:bodyPr/>
    <a:lstStyle/>
    <a:p>
      <a:pPr>
        <a:defRPr sz="800"/>
      </a:pPr>
      <a:endParaRPr lang="fr-FR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721890361673478"/>
          <c:y val="7.5708558808444723E-2"/>
          <c:w val="0.70940762060790696"/>
          <c:h val="0.73487478127733996"/>
        </c:manualLayout>
      </c:layout>
      <c:scatterChart>
        <c:scatterStyle val="lineMarker"/>
        <c:ser>
          <c:idx val="1"/>
          <c:order val="0"/>
          <c:tx>
            <c:v>MP</c:v>
          </c:tx>
          <c:spPr>
            <a:ln w="28575">
              <a:noFill/>
            </a:ln>
          </c:spPr>
          <c:marker>
            <c:symbol val="square"/>
            <c:size val="4"/>
          </c:marker>
          <c:trendline>
            <c:spPr>
              <a:ln>
                <a:solidFill>
                  <a:srgbClr val="C00000"/>
                </a:solidFill>
              </a:ln>
            </c:spPr>
            <c:trendlineType val="linear"/>
          </c:trendline>
          <c:xVal>
            <c:numRef>
              <c:f>Feuil1!$B$3:$B$14</c:f>
              <c:numCache>
                <c:formatCode>0.00</c:formatCode>
                <c:ptCount val="12"/>
                <c:pt idx="0">
                  <c:v>18</c:v>
                </c:pt>
                <c:pt idx="1">
                  <c:v>90</c:v>
                </c:pt>
                <c:pt idx="2" formatCode="General">
                  <c:v>97.5</c:v>
                </c:pt>
                <c:pt idx="3" formatCode="General">
                  <c:v>109.4</c:v>
                </c:pt>
                <c:pt idx="4">
                  <c:v>119</c:v>
                </c:pt>
                <c:pt idx="5">
                  <c:v>124</c:v>
                </c:pt>
                <c:pt idx="6" formatCode="General">
                  <c:v>130.4</c:v>
                </c:pt>
                <c:pt idx="7">
                  <c:v>140</c:v>
                </c:pt>
                <c:pt idx="8">
                  <c:v>140</c:v>
                </c:pt>
                <c:pt idx="9">
                  <c:v>144</c:v>
                </c:pt>
                <c:pt idx="10">
                  <c:v>146</c:v>
                </c:pt>
                <c:pt idx="11" formatCode="General">
                  <c:v>146.6</c:v>
                </c:pt>
              </c:numCache>
            </c:numRef>
          </c:xVal>
          <c:yVal>
            <c:numRef>
              <c:f>(Feuil1!$C$3,Feuil1!$D$4:$D$9,Feuil1!$C$10:$C$14)</c:f>
              <c:numCache>
                <c:formatCode>0.00</c:formatCode>
                <c:ptCount val="12"/>
                <c:pt idx="0">
                  <c:v>23.09</c:v>
                </c:pt>
                <c:pt idx="1">
                  <c:v>45.24</c:v>
                </c:pt>
                <c:pt idx="2">
                  <c:v>43.38</c:v>
                </c:pt>
                <c:pt idx="3">
                  <c:v>48.56</c:v>
                </c:pt>
                <c:pt idx="4">
                  <c:v>54.15</c:v>
                </c:pt>
                <c:pt idx="5">
                  <c:v>60.33</c:v>
                </c:pt>
                <c:pt idx="6">
                  <c:v>61.160000000000011</c:v>
                </c:pt>
                <c:pt idx="7">
                  <c:v>61.77</c:v>
                </c:pt>
                <c:pt idx="8">
                  <c:v>62.660000000000011</c:v>
                </c:pt>
                <c:pt idx="9">
                  <c:v>63.46</c:v>
                </c:pt>
                <c:pt idx="10">
                  <c:v>63.17</c:v>
                </c:pt>
                <c:pt idx="11">
                  <c:v>62.98</c:v>
                </c:pt>
              </c:numCache>
            </c:numRef>
          </c:yVal>
        </c:ser>
        <c:axId val="61943808"/>
        <c:axId val="61945728"/>
      </c:scatterChart>
      <c:scatterChart>
        <c:scatterStyle val="lineMarker"/>
        <c:ser>
          <c:idx val="0"/>
          <c:order val="1"/>
          <c:tx>
            <c:v>Trp</c:v>
          </c:tx>
          <c:spPr>
            <a:ln w="28575">
              <a:noFill/>
            </a:ln>
          </c:spPr>
          <c:marker>
            <c:symbol val="diamond"/>
            <c:size val="4"/>
          </c:marker>
          <c:trendline>
            <c:spPr>
              <a:ln>
                <a:solidFill>
                  <a:srgbClr val="0070C0"/>
                </a:solidFill>
              </a:ln>
            </c:spPr>
            <c:trendlineType val="linear"/>
          </c:trendline>
          <c:xVal>
            <c:numRef>
              <c:f>Feuil1!$B$3:$B$14</c:f>
              <c:numCache>
                <c:formatCode>0.00</c:formatCode>
                <c:ptCount val="12"/>
                <c:pt idx="0">
                  <c:v>18</c:v>
                </c:pt>
                <c:pt idx="1">
                  <c:v>90</c:v>
                </c:pt>
                <c:pt idx="2" formatCode="General">
                  <c:v>97.5</c:v>
                </c:pt>
                <c:pt idx="3" formatCode="General">
                  <c:v>109.4</c:v>
                </c:pt>
                <c:pt idx="4">
                  <c:v>119</c:v>
                </c:pt>
                <c:pt idx="5">
                  <c:v>124</c:v>
                </c:pt>
                <c:pt idx="6" formatCode="General">
                  <c:v>130.4</c:v>
                </c:pt>
                <c:pt idx="7">
                  <c:v>140</c:v>
                </c:pt>
                <c:pt idx="8">
                  <c:v>140</c:v>
                </c:pt>
                <c:pt idx="9">
                  <c:v>144</c:v>
                </c:pt>
                <c:pt idx="10">
                  <c:v>146</c:v>
                </c:pt>
                <c:pt idx="11" formatCode="General">
                  <c:v>146.6</c:v>
                </c:pt>
              </c:numCache>
            </c:numRef>
          </c:xVal>
          <c:yVal>
            <c:numRef>
              <c:f>Feuil1!$F$3:$F$14</c:f>
              <c:numCache>
                <c:formatCode>General</c:formatCode>
                <c:ptCount val="12"/>
                <c:pt idx="0">
                  <c:v>7.99</c:v>
                </c:pt>
                <c:pt idx="1">
                  <c:v>3.79</c:v>
                </c:pt>
                <c:pt idx="2">
                  <c:v>3.8699999999999997</c:v>
                </c:pt>
                <c:pt idx="3">
                  <c:v>3.38</c:v>
                </c:pt>
                <c:pt idx="4">
                  <c:v>3.13</c:v>
                </c:pt>
                <c:pt idx="5">
                  <c:v>2.94</c:v>
                </c:pt>
                <c:pt idx="6">
                  <c:v>2.59</c:v>
                </c:pt>
                <c:pt idx="7">
                  <c:v>2.7800000000000002</c:v>
                </c:pt>
                <c:pt idx="8">
                  <c:v>2.86</c:v>
                </c:pt>
                <c:pt idx="9">
                  <c:v>2.72</c:v>
                </c:pt>
                <c:pt idx="10">
                  <c:v>2.54</c:v>
                </c:pt>
                <c:pt idx="11">
                  <c:v>2.86</c:v>
                </c:pt>
              </c:numCache>
            </c:numRef>
          </c:yVal>
        </c:ser>
        <c:axId val="61947904"/>
        <c:axId val="61949440"/>
      </c:scatterChart>
      <c:valAx>
        <c:axId val="619438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/>
                </a:pPr>
                <a:r>
                  <a:rPr lang="fr-FR"/>
                  <a:t>Temperature(°C)</a:t>
                </a:r>
              </a:p>
            </c:rich>
          </c:tx>
          <c:layout/>
        </c:title>
        <c:numFmt formatCode="0" sourceLinked="0"/>
        <c:majorTickMark val="none"/>
        <c:tickLblPos val="nextTo"/>
        <c:txPr>
          <a:bodyPr rot="0" vert="horz"/>
          <a:lstStyle/>
          <a:p>
            <a:pPr>
              <a:defRPr lang="en-US"/>
            </a:pPr>
            <a:endParaRPr lang="fr-FR"/>
          </a:p>
        </c:txPr>
        <c:crossAx val="61945728"/>
        <c:crosses val="autoZero"/>
        <c:crossBetween val="midCat"/>
      </c:valAx>
      <c:valAx>
        <c:axId val="619457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US"/>
                </a:pPr>
                <a:r>
                  <a:rPr lang="en-US"/>
                  <a:t>FAST index (RU)</a:t>
                </a:r>
              </a:p>
            </c:rich>
          </c:tx>
          <c:layout/>
        </c:title>
        <c:numFmt formatCode="0" sourceLinked="0"/>
        <c:majorTickMark val="none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1943808"/>
        <c:crosses val="autoZero"/>
        <c:crossBetween val="midCat"/>
      </c:valAx>
      <c:valAx>
        <c:axId val="61947904"/>
        <c:scaling>
          <c:orientation val="minMax"/>
        </c:scaling>
        <c:delete val="1"/>
        <c:axPos val="b"/>
        <c:numFmt formatCode="0.00" sourceLinked="1"/>
        <c:tickLblPos val="none"/>
        <c:crossAx val="61949440"/>
        <c:crosses val="autoZero"/>
        <c:crossBetween val="midCat"/>
      </c:valAx>
      <c:valAx>
        <c:axId val="6194944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Soluble protein concentration(g/L)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1947904"/>
        <c:crosses val="max"/>
        <c:crossBetween val="midCat"/>
      </c:valAx>
    </c:plotArea>
    <c:plotVisOnly val="1"/>
    <c:dispBlanksAs val="gap"/>
  </c:chart>
  <c:txPr>
    <a:bodyPr/>
    <a:lstStyle/>
    <a:p>
      <a:pPr>
        <a:defRPr sz="800"/>
      </a:pPr>
      <a:endParaRPr lang="fr-FR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724302165145454"/>
          <c:y val="2.2372020556424583E-2"/>
          <c:w val="0.79405314689025519"/>
          <c:h val="0.92490083406370982"/>
        </c:manualLayout>
      </c:layout>
      <c:scatterChart>
        <c:scatterStyle val="lineMarker"/>
        <c:ser>
          <c:idx val="0"/>
          <c:order val="0"/>
          <c:tx>
            <c:v>Ohmic heating</c:v>
          </c:tx>
          <c:spPr>
            <a:ln w="28575">
              <a:solidFill>
                <a:schemeClr val="tx2"/>
              </a:solidFill>
              <a:prstDash val="sysDash"/>
            </a:ln>
          </c:spPr>
          <c:errBars>
            <c:errDir val="y"/>
            <c:errBarType val="both"/>
            <c:errValType val="cust"/>
            <c:plus>
              <c:numRef>
                <c:f>Feuil1!$G$32:$G$35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1.0737011533051002</c:v>
                  </c:pt>
                  <c:pt idx="2">
                    <c:v>3.032605529338892</c:v>
                  </c:pt>
                  <c:pt idx="3">
                    <c:v>3.4222894223606377</c:v>
                  </c:pt>
                </c:numCache>
              </c:numRef>
            </c:plus>
            <c:minus>
              <c:numRef>
                <c:f>Feuil1!$G$32:$G$35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1.0737011533051002</c:v>
                  </c:pt>
                  <c:pt idx="2">
                    <c:v>3.032605529338892</c:v>
                  </c:pt>
                  <c:pt idx="3">
                    <c:v>3.4222894223606377</c:v>
                  </c:pt>
                </c:numCache>
              </c:numRef>
            </c:minus>
          </c:errBars>
          <c:xVal>
            <c:numRef>
              <c:f>Feuil1!$C$32:$C$36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3.3</c:v>
                </c:pt>
                <c:pt idx="3">
                  <c:v>10</c:v>
                </c:pt>
                <c:pt idx="4">
                  <c:v>13</c:v>
                </c:pt>
              </c:numCache>
            </c:numRef>
          </c:xVal>
          <c:yVal>
            <c:numRef>
              <c:f>Feuil1!$F$32:$F$36</c:f>
              <c:numCache>
                <c:formatCode>0.00</c:formatCode>
                <c:ptCount val="5"/>
                <c:pt idx="0" formatCode="General">
                  <c:v>0</c:v>
                </c:pt>
                <c:pt idx="1">
                  <c:v>7.780443139892129</c:v>
                </c:pt>
                <c:pt idx="2">
                  <c:v>21.975402386513654</c:v>
                </c:pt>
                <c:pt idx="3">
                  <c:v>24.799198712758241</c:v>
                </c:pt>
              </c:numCache>
            </c:numRef>
          </c:yVal>
        </c:ser>
        <c:ser>
          <c:idx val="1"/>
          <c:order val="1"/>
          <c:tx>
            <c:v>Retorting</c:v>
          </c:tx>
          <c:spPr>
            <a:ln w="28575">
              <a:solidFill>
                <a:srgbClr val="C00000"/>
              </a:solidFill>
              <a:prstDash val="sysDash"/>
            </a:ln>
          </c:spPr>
          <c:marker>
            <c:symbol val="diamond"/>
            <c:size val="7"/>
            <c:spPr>
              <a:ln w="9525" cmpd="sng">
                <a:prstDash val="dash"/>
              </a:ln>
            </c:spPr>
          </c:marker>
          <c:errBars>
            <c:errDir val="y"/>
            <c:errBarType val="both"/>
            <c:errValType val="cust"/>
            <c:plus>
              <c:numRef>
                <c:f>Feuil1!$G$38:$G$40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6.5881989940891534</c:v>
                  </c:pt>
                  <c:pt idx="2">
                    <c:v>4.9267332049956112</c:v>
                  </c:pt>
                </c:numCache>
              </c:numRef>
            </c:plus>
            <c:minus>
              <c:numRef>
                <c:f>Feuil1!$G$40</c:f>
                <c:numCache>
                  <c:formatCode>General</c:formatCode>
                  <c:ptCount val="1"/>
                  <c:pt idx="0">
                    <c:v>4.9267332049956112</c:v>
                  </c:pt>
                </c:numCache>
              </c:numRef>
            </c:minus>
          </c:errBars>
          <c:xVal>
            <c:numRef>
              <c:f>Feuil1!$C$38:$C$40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14</c:v>
                </c:pt>
              </c:numCache>
            </c:numRef>
          </c:xVal>
          <c:yVal>
            <c:numRef>
              <c:f>Feuil1!$E$38:$E$40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35.700965253591377</c:v>
                </c:pt>
                <c:pt idx="2">
                  <c:v>47.740572420936012</c:v>
                </c:pt>
              </c:numCache>
            </c:numRef>
          </c:yVal>
        </c:ser>
        <c:axId val="61921920"/>
        <c:axId val="61928192"/>
      </c:scatterChart>
      <c:valAx>
        <c:axId val="61921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Sterilization value F0</a:t>
                </a:r>
              </a:p>
            </c:rich>
          </c:tx>
          <c:layout>
            <c:manualLayout>
              <c:xMode val="edge"/>
              <c:yMode val="edge"/>
              <c:x val="0.32518971555932974"/>
              <c:y val="0.81882400772475483"/>
            </c:manualLayout>
          </c:layout>
        </c:title>
        <c:numFmt formatCode="General" sourceLinked="1"/>
        <c:tickLblPos val="nextTo"/>
        <c:crossAx val="61928192"/>
        <c:crosses val="autoZero"/>
        <c:crossBetween val="midCat"/>
      </c:valAx>
      <c:valAx>
        <c:axId val="6192819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r-FR"/>
                  <a:t>DFR index</a:t>
                </a:r>
              </a:p>
            </c:rich>
          </c:tx>
          <c:layout/>
        </c:title>
        <c:numFmt formatCode="General" sourceLinked="1"/>
        <c:tickLblPos val="nextTo"/>
        <c:crossAx val="61921920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050"/>
      </a:pPr>
      <a:endParaRPr lang="fr-FR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779331537998724"/>
          <c:y val="2.0339983188450806E-2"/>
          <c:w val="0.7868661217541375"/>
          <c:h val="0.76110937368570009"/>
        </c:manualLayout>
      </c:layout>
      <c:scatterChart>
        <c:scatterStyle val="lineMarker"/>
        <c:ser>
          <c:idx val="0"/>
          <c:order val="0"/>
          <c:tx>
            <c:v>Ohmic heating</c:v>
          </c:tx>
          <c:spPr>
            <a:ln w="28575">
              <a:solidFill>
                <a:schemeClr val="tx2"/>
              </a:solidFill>
              <a:prstDash val="sysDash"/>
            </a:ln>
          </c:spPr>
          <c:errBars>
            <c:errDir val="y"/>
            <c:errBarType val="both"/>
            <c:errValType val="cust"/>
            <c:plus>
              <c:numRef>
                <c:f>Feuil1!$M$32:$M$35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</c:v>
                  </c:pt>
                  <c:pt idx="2">
                    <c:v>1.2</c:v>
                  </c:pt>
                  <c:pt idx="3">
                    <c:v>1.5</c:v>
                  </c:pt>
                </c:numCache>
              </c:numRef>
            </c:plus>
            <c:minus>
              <c:numRef>
                <c:f>Feuil1!$M$32:$M$35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0.1</c:v>
                  </c:pt>
                  <c:pt idx="2">
                    <c:v>1.2</c:v>
                  </c:pt>
                  <c:pt idx="3">
                    <c:v>1.5</c:v>
                  </c:pt>
                </c:numCache>
              </c:numRef>
            </c:minus>
          </c:errBars>
          <c:xVal>
            <c:numRef>
              <c:f>Feuil1!$C$32:$C$36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3.3</c:v>
                </c:pt>
                <c:pt idx="3">
                  <c:v>10</c:v>
                </c:pt>
                <c:pt idx="4">
                  <c:v>13</c:v>
                </c:pt>
              </c:numCache>
            </c:numRef>
          </c:xVal>
          <c:yVal>
            <c:numRef>
              <c:f>Feuil1!$L$32:$L$35</c:f>
              <c:numCache>
                <c:formatCode>0.00</c:formatCode>
                <c:ptCount val="4"/>
                <c:pt idx="0">
                  <c:v>0.30000000000000032</c:v>
                </c:pt>
                <c:pt idx="1">
                  <c:v>0.4</c:v>
                </c:pt>
                <c:pt idx="2">
                  <c:v>3.5</c:v>
                </c:pt>
                <c:pt idx="3">
                  <c:v>9.4</c:v>
                </c:pt>
              </c:numCache>
            </c:numRef>
          </c:yVal>
        </c:ser>
        <c:ser>
          <c:idx val="1"/>
          <c:order val="1"/>
          <c:tx>
            <c:v>Retorting</c:v>
          </c:tx>
          <c:spPr>
            <a:ln w="28575">
              <a:solidFill>
                <a:srgbClr val="C00000"/>
              </a:solidFill>
              <a:prstDash val="sysDash"/>
            </a:ln>
          </c:spPr>
          <c:marker>
            <c:symbol val="diamond"/>
            <c:size val="7"/>
            <c:spPr>
              <a:ln w="9525" cmpd="sng">
                <a:prstDash val="dash"/>
              </a:ln>
            </c:spPr>
          </c:marker>
          <c:errBars>
            <c:errDir val="y"/>
            <c:errBarType val="both"/>
            <c:errValType val="cust"/>
            <c:plus>
              <c:numRef>
                <c:f>Feuil1!$M$38:$M$40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1.9500000000000077</c:v>
                  </c:pt>
                  <c:pt idx="2">
                    <c:v>0.73000000000000165</c:v>
                  </c:pt>
                </c:numCache>
              </c:numRef>
            </c:plus>
            <c:minus>
              <c:numRef>
                <c:f>Feuil1!$M$38:$M$40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1.9500000000000077</c:v>
                  </c:pt>
                  <c:pt idx="2">
                    <c:v>0.73000000000000165</c:v>
                  </c:pt>
                </c:numCache>
              </c:numRef>
            </c:minus>
          </c:errBars>
          <c:xVal>
            <c:numRef>
              <c:f>Feuil1!$C$38:$C$40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14</c:v>
                </c:pt>
              </c:numCache>
            </c:numRef>
          </c:xVal>
          <c:yVal>
            <c:numRef>
              <c:f>Feuil1!$L$38:$L$40</c:f>
              <c:numCache>
                <c:formatCode>0.00</c:formatCode>
                <c:ptCount val="3"/>
                <c:pt idx="0">
                  <c:v>0.30000000000000032</c:v>
                </c:pt>
                <c:pt idx="1">
                  <c:v>10.7</c:v>
                </c:pt>
                <c:pt idx="2">
                  <c:v>21</c:v>
                </c:pt>
              </c:numCache>
            </c:numRef>
          </c:yVal>
        </c:ser>
        <c:axId val="62028032"/>
        <c:axId val="62038400"/>
      </c:scatterChart>
      <c:valAx>
        <c:axId val="62028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US" sz="1100"/>
                </a:pPr>
                <a:r>
                  <a:rPr lang="en-US" sz="1100"/>
                  <a:t>Sterilization value F0</a:t>
                </a:r>
              </a:p>
            </c:rich>
          </c:tx>
          <c:layout>
            <c:manualLayout>
              <c:xMode val="edge"/>
              <c:yMode val="edge"/>
              <c:x val="0.33353463941315031"/>
              <c:y val="0.9033083215967245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en-US" sz="1100"/>
            </a:pPr>
            <a:endParaRPr lang="fr-FR"/>
          </a:p>
        </c:txPr>
        <c:crossAx val="62038400"/>
        <c:crosses val="autoZero"/>
        <c:crossBetween val="midCat"/>
      </c:valAx>
      <c:valAx>
        <c:axId val="620384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US" sz="1050"/>
                </a:pPr>
                <a:r>
                  <a:rPr lang="en-US" sz="1050" dirty="0"/>
                  <a:t>Furan (</a:t>
                </a:r>
                <a:r>
                  <a:rPr lang="en-US" sz="1050" dirty="0" smtClean="0"/>
                  <a:t>µg/kg)</a:t>
                </a:r>
                <a:endParaRPr lang="en-US" sz="1050" dirty="0"/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62028032"/>
        <c:crosses val="autoZero"/>
        <c:crossBetween val="midCat"/>
      </c:valAx>
    </c:plotArea>
    <c:plotVisOnly val="1"/>
    <c:dispBlanksAs val="gap"/>
  </c:chart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3375501891796601"/>
          <c:y val="0.23312491838310573"/>
          <c:w val="0.73024769642848086"/>
          <c:h val="0.63052097937878149"/>
        </c:manualLayout>
      </c:layout>
      <c:scatterChart>
        <c:scatterStyle val="lineMarker"/>
        <c:ser>
          <c:idx val="0"/>
          <c:order val="0"/>
          <c:tx>
            <c:v>DFR retort 8</c:v>
          </c:tx>
          <c:spPr>
            <a:ln w="28575">
              <a:noFill/>
            </a:ln>
          </c:spPr>
          <c:marker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MEGAREF!$Z$9:$Z$15</c:f>
                <c:numCache>
                  <c:formatCode>General</c:formatCode>
                  <c:ptCount val="7"/>
                  <c:pt idx="0">
                    <c:v>3.8222721066795384</c:v>
                  </c:pt>
                  <c:pt idx="1">
                    <c:v>131.71544969681835</c:v>
                  </c:pt>
                  <c:pt idx="2">
                    <c:v>78.368812345497048</c:v>
                  </c:pt>
                  <c:pt idx="3">
                    <c:v>252.97594893178464</c:v>
                  </c:pt>
                  <c:pt idx="4">
                    <c:v>158.48361551253967</c:v>
                  </c:pt>
                  <c:pt idx="5">
                    <c:v>129.30290792164581</c:v>
                  </c:pt>
                  <c:pt idx="6">
                    <c:v>173.09657295010211</c:v>
                  </c:pt>
                </c:numCache>
              </c:numRef>
            </c:plus>
            <c:minus>
              <c:numRef>
                <c:f>MEGAREF!$Z$9:$Z$15</c:f>
                <c:numCache>
                  <c:formatCode>General</c:formatCode>
                  <c:ptCount val="7"/>
                  <c:pt idx="0">
                    <c:v>3.8222721066795384</c:v>
                  </c:pt>
                  <c:pt idx="1">
                    <c:v>131.71544969681835</c:v>
                  </c:pt>
                  <c:pt idx="2">
                    <c:v>78.368812345497048</c:v>
                  </c:pt>
                  <c:pt idx="3">
                    <c:v>252.97594893178464</c:v>
                  </c:pt>
                  <c:pt idx="4">
                    <c:v>158.48361551253967</c:v>
                  </c:pt>
                  <c:pt idx="5">
                    <c:v>129.30290792164581</c:v>
                  </c:pt>
                  <c:pt idx="6">
                    <c:v>173.09657295010211</c:v>
                  </c:pt>
                </c:numCache>
              </c:numRef>
            </c:minus>
            <c:spPr>
              <a:ln>
                <a:solidFill>
                  <a:schemeClr val="accent3">
                    <a:lumMod val="50000"/>
                  </a:schemeClr>
                </a:solidFill>
              </a:ln>
            </c:spPr>
          </c:errBars>
          <c:errBars>
            <c:errDir val="x"/>
            <c:errBarType val="both"/>
            <c:errValType val="fixedVal"/>
            <c:val val="1"/>
          </c:errBars>
          <c:xVal>
            <c:numRef>
              <c:f>'tableaux de synthese mega'!$C$6:$C$12</c:f>
              <c:numCache>
                <c:formatCode>General</c:formatCode>
                <c:ptCount val="7"/>
                <c:pt idx="0">
                  <c:v>0</c:v>
                </c:pt>
                <c:pt idx="1">
                  <c:v>34</c:v>
                </c:pt>
                <c:pt idx="2">
                  <c:v>62</c:v>
                </c:pt>
                <c:pt idx="3">
                  <c:v>88</c:v>
                </c:pt>
                <c:pt idx="4">
                  <c:v>120</c:v>
                </c:pt>
                <c:pt idx="5">
                  <c:v>145</c:v>
                </c:pt>
                <c:pt idx="6">
                  <c:v>174</c:v>
                </c:pt>
              </c:numCache>
            </c:numRef>
          </c:xVal>
          <c:yVal>
            <c:numRef>
              <c:f>'tableaux de synthese mega'!$E$6:$E$12</c:f>
              <c:numCache>
                <c:formatCode>0.0</c:formatCode>
                <c:ptCount val="7"/>
                <c:pt idx="0">
                  <c:v>10.48603518895108</c:v>
                </c:pt>
                <c:pt idx="1">
                  <c:v>371.2080121551366</c:v>
                </c:pt>
                <c:pt idx="2">
                  <c:v>287.19006328326071</c:v>
                </c:pt>
                <c:pt idx="3">
                  <c:v>390.30700683735216</c:v>
                </c:pt>
                <c:pt idx="4">
                  <c:v>245.38814154973892</c:v>
                </c:pt>
                <c:pt idx="5">
                  <c:v>283.98941870421163</c:v>
                </c:pt>
                <c:pt idx="6">
                  <c:v>312.67804155756994</c:v>
                </c:pt>
              </c:numCache>
            </c:numRef>
          </c:yVal>
        </c:ser>
        <c:axId val="61909632"/>
        <c:axId val="62087936"/>
      </c:scatterChart>
      <c:scatterChart>
        <c:scatterStyle val="lineMarker"/>
        <c:ser>
          <c:idx val="2"/>
          <c:order val="1"/>
          <c:tx>
            <c:v>Furan retort 8</c:v>
          </c:tx>
          <c:spPr>
            <a:ln w="28575">
              <a:noFill/>
            </a:ln>
          </c:spPr>
          <c:marker>
            <c:spPr>
              <a:solidFill>
                <a:schemeClr val="tx1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plus>
              <c:numRef>
                <c:f>'tableaux de synthese mega'!$M$7:$M$12</c:f>
                <c:numCache>
                  <c:formatCode>General</c:formatCode>
                  <c:ptCount val="6"/>
                  <c:pt idx="0">
                    <c:v>1.8773280955330178</c:v>
                  </c:pt>
                  <c:pt idx="1">
                    <c:v>1.3704061313540963</c:v>
                  </c:pt>
                  <c:pt idx="2">
                    <c:v>0.62530648993199456</c:v>
                  </c:pt>
                  <c:pt idx="3">
                    <c:v>1.1595052352898458</c:v>
                  </c:pt>
                  <c:pt idx="4">
                    <c:v>0.29126235661411826</c:v>
                  </c:pt>
                  <c:pt idx="5">
                    <c:v>0.51647257572223282</c:v>
                  </c:pt>
                </c:numCache>
              </c:numRef>
            </c:plus>
            <c:minus>
              <c:numRef>
                <c:f>'tableaux de synthese mega'!$M$7:$M$12</c:f>
                <c:numCache>
                  <c:formatCode>General</c:formatCode>
                  <c:ptCount val="6"/>
                  <c:pt idx="0">
                    <c:v>1.8773280955330178</c:v>
                  </c:pt>
                  <c:pt idx="1">
                    <c:v>1.3704061313540963</c:v>
                  </c:pt>
                  <c:pt idx="2">
                    <c:v>0.62530648993199456</c:v>
                  </c:pt>
                  <c:pt idx="3">
                    <c:v>1.1595052352898458</c:v>
                  </c:pt>
                  <c:pt idx="4">
                    <c:v>0.29126235661411826</c:v>
                  </c:pt>
                  <c:pt idx="5">
                    <c:v>0.51647257572223282</c:v>
                  </c:pt>
                </c:numCache>
              </c:numRef>
            </c:minus>
            <c:spPr>
              <a:ln>
                <a:solidFill>
                  <a:schemeClr val="tx1"/>
                </a:solidFill>
              </a:ln>
            </c:spPr>
          </c:errBars>
          <c:errBars>
            <c:errDir val="x"/>
            <c:errBarType val="both"/>
            <c:errValType val="fixedVal"/>
            <c:val val="1"/>
          </c:errBars>
          <c:xVal>
            <c:numRef>
              <c:f>'tableaux de synthese mega'!$C$7:$C$12</c:f>
              <c:numCache>
                <c:formatCode>General</c:formatCode>
                <c:ptCount val="6"/>
                <c:pt idx="0">
                  <c:v>34</c:v>
                </c:pt>
                <c:pt idx="1">
                  <c:v>62</c:v>
                </c:pt>
                <c:pt idx="2">
                  <c:v>88</c:v>
                </c:pt>
                <c:pt idx="3">
                  <c:v>120</c:v>
                </c:pt>
                <c:pt idx="4">
                  <c:v>145</c:v>
                </c:pt>
                <c:pt idx="5">
                  <c:v>174</c:v>
                </c:pt>
              </c:numCache>
            </c:numRef>
          </c:xVal>
          <c:yVal>
            <c:numRef>
              <c:f>'tableaux de synthese mega'!$L$7:$L$12</c:f>
              <c:numCache>
                <c:formatCode>0.0</c:formatCode>
                <c:ptCount val="6"/>
                <c:pt idx="0">
                  <c:v>12.807435388840304</c:v>
                </c:pt>
                <c:pt idx="1">
                  <c:v>18.875710932507079</c:v>
                </c:pt>
                <c:pt idx="2">
                  <c:v>9.998020965250122</c:v>
                </c:pt>
                <c:pt idx="3">
                  <c:v>16.905108735188566</c:v>
                </c:pt>
                <c:pt idx="4">
                  <c:v>12.837870259503703</c:v>
                </c:pt>
                <c:pt idx="5">
                  <c:v>13.426756970225806</c:v>
                </c:pt>
              </c:numCache>
            </c:numRef>
          </c:yVal>
        </c:ser>
        <c:axId val="62096128"/>
        <c:axId val="62089856"/>
      </c:scatterChart>
      <c:valAx>
        <c:axId val="61909632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sz="1050"/>
                </a:pPr>
                <a:r>
                  <a:rPr lang="en-US" sz="1050" dirty="0" smtClean="0"/>
                  <a:t>storage </a:t>
                </a:r>
                <a:r>
                  <a:rPr lang="en-US" sz="1050" dirty="0"/>
                  <a:t>(days)</a:t>
                </a:r>
              </a:p>
            </c:rich>
          </c:tx>
          <c:layout>
            <c:manualLayout>
              <c:xMode val="edge"/>
              <c:yMode val="edge"/>
              <c:x val="0.32800164685296812"/>
              <c:y val="0.91892559080162928"/>
            </c:manualLayout>
          </c:layout>
        </c:title>
        <c:numFmt formatCode="General" sourceLinked="1"/>
        <c:majorTickMark val="none"/>
        <c:tickLblPos val="nextTo"/>
        <c:crossAx val="62087936"/>
        <c:crosses val="autoZero"/>
        <c:crossBetween val="midCat"/>
      </c:valAx>
      <c:valAx>
        <c:axId val="6208793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DFR (R.U)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61909632"/>
        <c:crosses val="autoZero"/>
        <c:crossBetween val="midCat"/>
      </c:valAx>
      <c:valAx>
        <c:axId val="6208985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Furans (µg/Kg)</a:t>
                </a:r>
              </a:p>
            </c:rich>
          </c:tx>
          <c:layout>
            <c:manualLayout>
              <c:xMode val="edge"/>
              <c:yMode val="edge"/>
              <c:x val="0.95478537231293381"/>
              <c:y val="0.40056346291931882"/>
            </c:manualLayout>
          </c:layout>
        </c:title>
        <c:numFmt formatCode="0.0" sourceLinked="1"/>
        <c:tickLblPos val="nextTo"/>
        <c:crossAx val="62096128"/>
        <c:crosses val="max"/>
        <c:crossBetween val="midCat"/>
      </c:valAx>
      <c:valAx>
        <c:axId val="62096128"/>
        <c:scaling>
          <c:orientation val="minMax"/>
        </c:scaling>
        <c:delete val="1"/>
        <c:axPos val="b"/>
        <c:numFmt formatCode="General" sourceLinked="1"/>
        <c:tickLblPos val="none"/>
        <c:crossAx val="62089856"/>
        <c:crosses val="autoZero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2913701342295106"/>
          <c:y val="0.22951285436980859"/>
          <c:w val="0.75580818199614008"/>
          <c:h val="0.60474026047309992"/>
        </c:manualLayout>
      </c:layout>
      <c:scatterChart>
        <c:scatterStyle val="lineMarker"/>
        <c:ser>
          <c:idx val="2"/>
          <c:order val="0"/>
          <c:tx>
            <c:v>DFR ohmic 8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9BBB59">
                  <a:lumMod val="50000"/>
                </a:srgbClr>
              </a:solidFill>
            </c:spPr>
          </c:marker>
          <c:errBars>
            <c:errDir val="y"/>
            <c:errBarType val="both"/>
            <c:errValType val="cust"/>
            <c:plus>
              <c:numRef>
                <c:f>MEGAREF!$Z$23:$Z$29</c:f>
                <c:numCache>
                  <c:formatCode>General</c:formatCode>
                  <c:ptCount val="7"/>
                  <c:pt idx="0">
                    <c:v>3.8222721066795384</c:v>
                  </c:pt>
                  <c:pt idx="1">
                    <c:v>20.919707244612656</c:v>
                  </c:pt>
                  <c:pt idx="2">
                    <c:v>28.391284331641828</c:v>
                  </c:pt>
                  <c:pt idx="3">
                    <c:v>22.649411616930127</c:v>
                  </c:pt>
                  <c:pt idx="4">
                    <c:v>38.972622053180345</c:v>
                  </c:pt>
                  <c:pt idx="5">
                    <c:v>33.24738137754737</c:v>
                  </c:pt>
                  <c:pt idx="6">
                    <c:v>80.911246242036526</c:v>
                  </c:pt>
                </c:numCache>
              </c:numRef>
            </c:plus>
            <c:minus>
              <c:numRef>
                <c:f>MEGAREF!$Z$23:$Z$29</c:f>
                <c:numCache>
                  <c:formatCode>General</c:formatCode>
                  <c:ptCount val="7"/>
                  <c:pt idx="0">
                    <c:v>3.8222721066795384</c:v>
                  </c:pt>
                  <c:pt idx="1">
                    <c:v>20.919707244612656</c:v>
                  </c:pt>
                  <c:pt idx="2">
                    <c:v>28.391284331641828</c:v>
                  </c:pt>
                  <c:pt idx="3">
                    <c:v>22.649411616930127</c:v>
                  </c:pt>
                  <c:pt idx="4">
                    <c:v>38.972622053180345</c:v>
                  </c:pt>
                  <c:pt idx="5">
                    <c:v>33.24738137754737</c:v>
                  </c:pt>
                  <c:pt idx="6">
                    <c:v>80.911246242036526</c:v>
                  </c:pt>
                </c:numCache>
              </c:numRef>
            </c:minus>
            <c:spPr>
              <a:ln>
                <a:solidFill>
                  <a:schemeClr val="accent3">
                    <a:lumMod val="50000"/>
                  </a:schemeClr>
                </a:solidFill>
              </a:ln>
            </c:spPr>
          </c:errBars>
          <c:errBars>
            <c:errDir val="x"/>
            <c:errBarType val="both"/>
            <c:errValType val="fixedVal"/>
            <c:val val="1"/>
          </c:errBars>
          <c:xVal>
            <c:numRef>
              <c:f>MEGAREF!$W$23:$W$29</c:f>
              <c:numCache>
                <c:formatCode>General</c:formatCode>
                <c:ptCount val="7"/>
                <c:pt idx="0">
                  <c:v>0</c:v>
                </c:pt>
                <c:pt idx="1">
                  <c:v>60</c:v>
                </c:pt>
                <c:pt idx="2">
                  <c:v>87</c:v>
                </c:pt>
                <c:pt idx="3">
                  <c:v>112</c:v>
                </c:pt>
                <c:pt idx="4">
                  <c:v>139</c:v>
                </c:pt>
                <c:pt idx="5">
                  <c:v>165</c:v>
                </c:pt>
                <c:pt idx="6">
                  <c:v>193</c:v>
                </c:pt>
              </c:numCache>
            </c:numRef>
          </c:xVal>
          <c:yVal>
            <c:numRef>
              <c:f>MEGAREF!$Y$23:$Y$29</c:f>
              <c:numCache>
                <c:formatCode>0.00</c:formatCode>
                <c:ptCount val="7"/>
                <c:pt idx="0" formatCode="0.0">
                  <c:v>10.48603518895108</c:v>
                </c:pt>
                <c:pt idx="1">
                  <c:v>76.652103006648218</c:v>
                </c:pt>
                <c:pt idx="2">
                  <c:v>132.98411235229668</c:v>
                </c:pt>
                <c:pt idx="3">
                  <c:v>114.04198988241752</c:v>
                </c:pt>
                <c:pt idx="4">
                  <c:v>127.4942038291739</c:v>
                </c:pt>
                <c:pt idx="5">
                  <c:v>106.68513227039973</c:v>
                </c:pt>
                <c:pt idx="6">
                  <c:v>138.13188770583832</c:v>
                </c:pt>
              </c:numCache>
            </c:numRef>
          </c:yVal>
        </c:ser>
        <c:axId val="62123008"/>
        <c:axId val="62133376"/>
      </c:scatterChart>
      <c:scatterChart>
        <c:scatterStyle val="lineMarker"/>
        <c:ser>
          <c:idx val="0"/>
          <c:order val="1"/>
          <c:tx>
            <c:v>Furans ohmic 8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ysClr val="windowText" lastClr="000000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plus>
              <c:numRef>
                <c:f>'tableaux de synthese mega'!$M$21:$M$26</c:f>
                <c:numCache>
                  <c:formatCode>General</c:formatCode>
                  <c:ptCount val="6"/>
                  <c:pt idx="0">
                    <c:v>1.0984208115018441</c:v>
                  </c:pt>
                  <c:pt idx="1">
                    <c:v>4.0080292565006392E-2</c:v>
                  </c:pt>
                  <c:pt idx="2">
                    <c:v>0.80403655540112751</c:v>
                  </c:pt>
                  <c:pt idx="3">
                    <c:v>0.41814341884270861</c:v>
                  </c:pt>
                  <c:pt idx="4">
                    <c:v>1.4942191927288717</c:v>
                  </c:pt>
                  <c:pt idx="5">
                    <c:v>0.72560307762701948</c:v>
                  </c:pt>
                </c:numCache>
              </c:numRef>
            </c:plus>
            <c:minus>
              <c:numRef>
                <c:f>'tableaux de synthese mega'!$M$21:$M$26</c:f>
                <c:numCache>
                  <c:formatCode>General</c:formatCode>
                  <c:ptCount val="6"/>
                  <c:pt idx="0">
                    <c:v>1.0984208115018441</c:v>
                  </c:pt>
                  <c:pt idx="1">
                    <c:v>4.0080292565006392E-2</c:v>
                  </c:pt>
                  <c:pt idx="2">
                    <c:v>0.80403655540112751</c:v>
                  </c:pt>
                  <c:pt idx="3">
                    <c:v>0.41814341884270861</c:v>
                  </c:pt>
                  <c:pt idx="4">
                    <c:v>1.4942191927288717</c:v>
                  </c:pt>
                  <c:pt idx="5">
                    <c:v>0.72560307762701948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val val="1"/>
          </c:errBars>
          <c:xVal>
            <c:numRef>
              <c:f>'tableaux de synthese mega'!$C$21:$C$26</c:f>
              <c:numCache>
                <c:formatCode>General</c:formatCode>
                <c:ptCount val="6"/>
                <c:pt idx="0">
                  <c:v>60</c:v>
                </c:pt>
                <c:pt idx="1">
                  <c:v>87</c:v>
                </c:pt>
                <c:pt idx="2">
                  <c:v>112</c:v>
                </c:pt>
                <c:pt idx="3">
                  <c:v>139</c:v>
                </c:pt>
                <c:pt idx="4">
                  <c:v>165</c:v>
                </c:pt>
                <c:pt idx="5">
                  <c:v>193</c:v>
                </c:pt>
              </c:numCache>
            </c:numRef>
          </c:xVal>
          <c:yVal>
            <c:numRef>
              <c:f>'tableaux de synthese mega'!$L$21:$L$26</c:f>
              <c:numCache>
                <c:formatCode>0.0</c:formatCode>
                <c:ptCount val="6"/>
                <c:pt idx="0">
                  <c:v>6.3218983354510163</c:v>
                </c:pt>
                <c:pt idx="1">
                  <c:v>2.4121279795581394</c:v>
                </c:pt>
                <c:pt idx="2">
                  <c:v>3.2066002664044051</c:v>
                </c:pt>
                <c:pt idx="3">
                  <c:v>7.1966218273522475</c:v>
                </c:pt>
                <c:pt idx="4">
                  <c:v>8.2407218482030533</c:v>
                </c:pt>
                <c:pt idx="5">
                  <c:v>9.2979173607307182</c:v>
                </c:pt>
              </c:numCache>
            </c:numRef>
          </c:yVal>
        </c:ser>
        <c:axId val="62137472"/>
        <c:axId val="62135296"/>
      </c:scatterChart>
      <c:valAx>
        <c:axId val="62123008"/>
        <c:scaling>
          <c:orientation val="minMax"/>
          <c:min val="0"/>
        </c:scaling>
        <c:axPos val="b"/>
        <c:title>
          <c:tx>
            <c:rich>
              <a:bodyPr/>
              <a:lstStyle/>
              <a:p>
                <a:pPr>
                  <a:defRPr sz="1050"/>
                </a:pPr>
                <a:r>
                  <a:rPr lang="en-US" sz="1050" dirty="0" smtClean="0"/>
                  <a:t>storage</a:t>
                </a:r>
                <a:r>
                  <a:rPr lang="en-US" sz="1050" baseline="0" dirty="0" smtClean="0"/>
                  <a:t> </a:t>
                </a:r>
                <a:r>
                  <a:rPr lang="en-US" sz="1050" baseline="0" dirty="0"/>
                  <a:t>(day</a:t>
                </a:r>
                <a:r>
                  <a:rPr lang="en-US" sz="1050" dirty="0"/>
                  <a:t>s)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133376"/>
        <c:crosses val="autoZero"/>
        <c:crossBetween val="midCat"/>
      </c:valAx>
      <c:valAx>
        <c:axId val="6213337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DFR (R.U)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62123008"/>
        <c:crosses val="autoZero"/>
        <c:crossBetween val="midCat"/>
      </c:valAx>
      <c:valAx>
        <c:axId val="6213529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Furans (µg/Kg)</a:t>
                </a:r>
              </a:p>
            </c:rich>
          </c:tx>
          <c:layout/>
        </c:title>
        <c:numFmt formatCode="0.0" sourceLinked="1"/>
        <c:tickLblPos val="nextTo"/>
        <c:crossAx val="62137472"/>
        <c:crosses val="max"/>
        <c:crossBetween val="midCat"/>
      </c:valAx>
      <c:valAx>
        <c:axId val="62137472"/>
        <c:scaling>
          <c:orientation val="minMax"/>
        </c:scaling>
        <c:delete val="1"/>
        <c:axPos val="b"/>
        <c:numFmt formatCode="General" sourceLinked="1"/>
        <c:tickLblPos val="none"/>
        <c:crossAx val="62135296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16890270690411E-2"/>
          <c:y val="0.15851592441353304"/>
          <c:w val="0.90735047818593351"/>
          <c:h val="0.72958582623528223"/>
        </c:manualLayout>
      </c:layout>
      <c:scatterChart>
        <c:scatterStyle val="lineMarker"/>
        <c:ser>
          <c:idx val="0"/>
          <c:order val="0"/>
          <c:tx>
            <c:v>Experiment 1</c:v>
          </c:tx>
          <c:spPr>
            <a:ln w="28575">
              <a:noFill/>
            </a:ln>
          </c:spPr>
          <c:marker>
            <c:symbol val="diamond"/>
            <c:size val="9"/>
          </c:marker>
          <c:xVal>
            <c:numRef>
              <c:f>'PRédictions JAd'!$E$66:$E$114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0.25</c:v>
                </c:pt>
                <c:pt idx="3">
                  <c:v>0.5</c:v>
                </c:pt>
                <c:pt idx="4">
                  <c:v>0.75000000000000488</c:v>
                </c:pt>
                <c:pt idx="5">
                  <c:v>1</c:v>
                </c:pt>
                <c:pt idx="6">
                  <c:v>1.25</c:v>
                </c:pt>
                <c:pt idx="7">
                  <c:v>1.5</c:v>
                </c:pt>
                <c:pt idx="8">
                  <c:v>1.7500000000000011</c:v>
                </c:pt>
                <c:pt idx="9">
                  <c:v>2</c:v>
                </c:pt>
                <c:pt idx="10">
                  <c:v>2.25</c:v>
                </c:pt>
                <c:pt idx="11">
                  <c:v>2.5</c:v>
                </c:pt>
                <c:pt idx="12">
                  <c:v>2.75</c:v>
                </c:pt>
                <c:pt idx="13">
                  <c:v>3</c:v>
                </c:pt>
                <c:pt idx="14">
                  <c:v>3.25</c:v>
                </c:pt>
                <c:pt idx="15">
                  <c:v>3.5</c:v>
                </c:pt>
                <c:pt idx="16">
                  <c:v>3.75</c:v>
                </c:pt>
                <c:pt idx="17">
                  <c:v>4</c:v>
                </c:pt>
                <c:pt idx="18">
                  <c:v>4.25</c:v>
                </c:pt>
                <c:pt idx="19">
                  <c:v>4.5</c:v>
                </c:pt>
                <c:pt idx="22">
                  <c:v>5.25</c:v>
                </c:pt>
                <c:pt idx="23">
                  <c:v>5.5</c:v>
                </c:pt>
                <c:pt idx="24">
                  <c:v>5.75</c:v>
                </c:pt>
                <c:pt idx="26">
                  <c:v>6.25</c:v>
                </c:pt>
                <c:pt idx="27">
                  <c:v>6.5</c:v>
                </c:pt>
                <c:pt idx="28">
                  <c:v>6.75</c:v>
                </c:pt>
                <c:pt idx="29">
                  <c:v>7</c:v>
                </c:pt>
                <c:pt idx="31">
                  <c:v>7.5</c:v>
                </c:pt>
                <c:pt idx="32">
                  <c:v>7.75</c:v>
                </c:pt>
                <c:pt idx="33">
                  <c:v>8</c:v>
                </c:pt>
                <c:pt idx="34">
                  <c:v>8.25</c:v>
                </c:pt>
                <c:pt idx="35">
                  <c:v>8.5</c:v>
                </c:pt>
                <c:pt idx="36">
                  <c:v>8.75</c:v>
                </c:pt>
                <c:pt idx="37">
                  <c:v>9</c:v>
                </c:pt>
                <c:pt idx="38">
                  <c:v>9.25</c:v>
                </c:pt>
                <c:pt idx="39">
                  <c:v>9.5</c:v>
                </c:pt>
                <c:pt idx="40">
                  <c:v>9.75</c:v>
                </c:pt>
                <c:pt idx="41">
                  <c:v>10</c:v>
                </c:pt>
                <c:pt idx="42">
                  <c:v>10.25</c:v>
                </c:pt>
                <c:pt idx="43">
                  <c:v>10.5</c:v>
                </c:pt>
                <c:pt idx="44">
                  <c:v>10.75</c:v>
                </c:pt>
                <c:pt idx="45">
                  <c:v>11</c:v>
                </c:pt>
                <c:pt idx="46">
                  <c:v>11.25</c:v>
                </c:pt>
                <c:pt idx="47">
                  <c:v>11.5</c:v>
                </c:pt>
                <c:pt idx="48">
                  <c:v>11.75</c:v>
                </c:pt>
              </c:numCache>
            </c:numRef>
          </c:xVal>
          <c:yVal>
            <c:numRef>
              <c:f>'PRédictions JAd'!$Q$66:$Q$114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0</c:v>
                </c:pt>
                <c:pt idx="9">
                  <c:v>8.3803623435475849</c:v>
                </c:pt>
                <c:pt idx="10">
                  <c:v>0</c:v>
                </c:pt>
                <c:pt idx="11">
                  <c:v>8.9569948887738704</c:v>
                </c:pt>
                <c:pt idx="12">
                  <c:v>19.18959520783244</c:v>
                </c:pt>
                <c:pt idx="13">
                  <c:v>0</c:v>
                </c:pt>
                <c:pt idx="14">
                  <c:v>14.61900191080222</c:v>
                </c:pt>
                <c:pt idx="15">
                  <c:v>25.480471477020789</c:v>
                </c:pt>
                <c:pt idx="16">
                  <c:v>44.68270777881029</c:v>
                </c:pt>
                <c:pt idx="17">
                  <c:v>56.081895085322728</c:v>
                </c:pt>
                <c:pt idx="18">
                  <c:v>42.263854321571493</c:v>
                </c:pt>
                <c:pt idx="19">
                  <c:v>52.473809367585993</c:v>
                </c:pt>
                <c:pt idx="20">
                  <c:v>31.134431558929528</c:v>
                </c:pt>
                <c:pt idx="21">
                  <c:v>35.727522056990601</c:v>
                </c:pt>
                <c:pt idx="22">
                  <c:v>81.246037328321748</c:v>
                </c:pt>
                <c:pt idx="23">
                  <c:v>91.503670884045462</c:v>
                </c:pt>
                <c:pt idx="24">
                  <c:v>90.434248662980465</c:v>
                </c:pt>
                <c:pt idx="25">
                  <c:v>64.210666205947007</c:v>
                </c:pt>
                <c:pt idx="26">
                  <c:v>111.10818746484658</c:v>
                </c:pt>
                <c:pt idx="27">
                  <c:v>104.92348614880665</c:v>
                </c:pt>
                <c:pt idx="28">
                  <c:v>114.1068479422829</c:v>
                </c:pt>
                <c:pt idx="29">
                  <c:v>134.18758406709534</c:v>
                </c:pt>
                <c:pt idx="30">
                  <c:v>100.55780226811822</c:v>
                </c:pt>
                <c:pt idx="31">
                  <c:v>126.29632516851782</c:v>
                </c:pt>
                <c:pt idx="32">
                  <c:v>130.95997439116957</c:v>
                </c:pt>
                <c:pt idx="33">
                  <c:v>143.88094260932507</c:v>
                </c:pt>
                <c:pt idx="34">
                  <c:v>156.91405812945624</c:v>
                </c:pt>
                <c:pt idx="35">
                  <c:v>155.72131237407407</c:v>
                </c:pt>
                <c:pt idx="36">
                  <c:v>154.13581503699717</c:v>
                </c:pt>
                <c:pt idx="37">
                  <c:v>165.47872396591364</c:v>
                </c:pt>
                <c:pt idx="38">
                  <c:v>161.04231265933751</c:v>
                </c:pt>
                <c:pt idx="39">
                  <c:v>177.43424233956259</c:v>
                </c:pt>
                <c:pt idx="40">
                  <c:v>185.35642014205285</c:v>
                </c:pt>
                <c:pt idx="41">
                  <c:v>180.17982319013356</c:v>
                </c:pt>
                <c:pt idx="42">
                  <c:v>180.34096547397118</c:v>
                </c:pt>
                <c:pt idx="43">
                  <c:v>175.48747604546199</c:v>
                </c:pt>
                <c:pt idx="44">
                  <c:v>188.9054485875117</c:v>
                </c:pt>
                <c:pt idx="45">
                  <c:v>186.65656049636627</c:v>
                </c:pt>
                <c:pt idx="46">
                  <c:v>176.85418192114452</c:v>
                </c:pt>
                <c:pt idx="47">
                  <c:v>176.13690418194992</c:v>
                </c:pt>
              </c:numCache>
            </c:numRef>
          </c:yVal>
        </c:ser>
        <c:axId val="62220544"/>
        <c:axId val="62230528"/>
      </c:scatterChart>
      <c:valAx>
        <c:axId val="622205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sz="1400"/>
            </a:pPr>
            <a:endParaRPr lang="fr-FR"/>
          </a:p>
        </c:txPr>
        <c:crossAx val="62230528"/>
        <c:crosses val="autoZero"/>
        <c:crossBetween val="midCat"/>
      </c:valAx>
      <c:valAx>
        <c:axId val="6223052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 sz="1200"/>
            </a:pPr>
            <a:endParaRPr lang="fr-FR"/>
          </a:p>
        </c:txPr>
        <c:crossAx val="62220544"/>
        <c:crosses val="autoZero"/>
        <c:crossBetween val="midCat"/>
      </c:valAx>
    </c:plotArea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5"/>
  <c:chart>
    <c:title>
      <c:tx>
        <c:rich>
          <a:bodyPr/>
          <a:lstStyle/>
          <a:p>
            <a:pPr algn="ctr">
              <a:defRPr sz="1600"/>
            </a:pPr>
            <a:r>
              <a:rPr lang="en-US" sz="1600" dirty="0" err="1"/>
              <a:t>Acrylamide</a:t>
            </a:r>
            <a:r>
              <a:rPr lang="en-US" sz="1600" dirty="0"/>
              <a:t> (µg/Kg</a:t>
            </a:r>
            <a:r>
              <a:rPr lang="en-US" sz="1600" dirty="0" smtClean="0"/>
              <a:t>)</a:t>
            </a:r>
            <a:endParaRPr lang="en-US" sz="1600" dirty="0"/>
          </a:p>
        </c:rich>
      </c:tx>
      <c:layout>
        <c:manualLayout>
          <c:xMode val="edge"/>
          <c:yMode val="edge"/>
          <c:x val="0.28116584116461735"/>
          <c:y val="0"/>
        </c:manualLayout>
      </c:layout>
    </c:title>
    <c:plotArea>
      <c:layout>
        <c:manualLayout>
          <c:layoutTarget val="inner"/>
          <c:xMode val="edge"/>
          <c:yMode val="edge"/>
          <c:x val="0.18819829005529207"/>
          <c:y val="0.19346004163272779"/>
          <c:w val="0.78017638324997252"/>
          <c:h val="0.59386550819078654"/>
        </c:manualLayout>
      </c:layout>
      <c:scatterChart>
        <c:scatterStyle val="lineMarker"/>
        <c:ser>
          <c:idx val="0"/>
          <c:order val="0"/>
          <c:tx>
            <c:v>Predicted acrylamide </c:v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Feuil1!$C$8:$C$13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Feuil1!$E$8:$E$13</c:f>
              <c:numCache>
                <c:formatCode>0.00</c:formatCode>
                <c:ptCount val="6"/>
                <c:pt idx="0">
                  <c:v>4.31440654933967E-6</c:v>
                </c:pt>
                <c:pt idx="1">
                  <c:v>1.0383812241131781E-5</c:v>
                </c:pt>
                <c:pt idx="2">
                  <c:v>4.8555818532239675E-3</c:v>
                </c:pt>
                <c:pt idx="3">
                  <c:v>2.7827994282618406E-2</c:v>
                </c:pt>
                <c:pt idx="4">
                  <c:v>108.159205447838</c:v>
                </c:pt>
                <c:pt idx="5">
                  <c:v>762.52720138966299</c:v>
                </c:pt>
              </c:numCache>
            </c:numRef>
          </c:yVal>
        </c:ser>
        <c:ser>
          <c:idx val="1"/>
          <c:order val="1"/>
          <c:tx>
            <c:v>Measured Acrylamide</c:v>
          </c:tx>
          <c:spPr>
            <a:ln w="28575">
              <a:noFill/>
            </a:ln>
          </c:spPr>
          <c:marker>
            <c:symbol val="diamond"/>
            <c:size val="9"/>
          </c:marker>
          <c:xVal>
            <c:numRef>
              <c:f>Feuil1!$C$8:$C$13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Feuil1!$D$8:$D$13</c:f>
              <c:numCache>
                <c:formatCode>0.00</c:formatCode>
                <c:ptCount val="6"/>
                <c:pt idx="0">
                  <c:v>34.548864248477372</c:v>
                </c:pt>
                <c:pt idx="1">
                  <c:v>46.842999231265594</c:v>
                </c:pt>
                <c:pt idx="2">
                  <c:v>47.192598989455576</c:v>
                </c:pt>
                <c:pt idx="3">
                  <c:v>47.507097500790849</c:v>
                </c:pt>
                <c:pt idx="4">
                  <c:v>83.986525843912744</c:v>
                </c:pt>
                <c:pt idx="5">
                  <c:v>758.92988918359549</c:v>
                </c:pt>
              </c:numCache>
            </c:numRef>
          </c:yVal>
        </c:ser>
        <c:axId val="62451072"/>
        <c:axId val="62518784"/>
      </c:scatterChart>
      <c:valAx>
        <c:axId val="62451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50"/>
                </a:pPr>
                <a:r>
                  <a:rPr lang="en-US" sz="1050" dirty="0" smtClean="0"/>
                  <a:t>Chamber</a:t>
                </a:r>
                <a:endParaRPr lang="en-US" sz="1050" dirty="0"/>
              </a:p>
            </c:rich>
          </c:tx>
          <c:layout>
            <c:manualLayout>
              <c:xMode val="edge"/>
              <c:yMode val="edge"/>
              <c:x val="0.42699432998231501"/>
              <c:y val="0.88999189965911796"/>
            </c:manualLayout>
          </c:layout>
        </c:title>
        <c:numFmt formatCode="General" sourceLinked="1"/>
        <c:majorTickMark val="none"/>
        <c:tickLblPos val="nextTo"/>
        <c:crossAx val="62518784"/>
        <c:crosses val="autoZero"/>
        <c:crossBetween val="midCat"/>
      </c:valAx>
      <c:valAx>
        <c:axId val="625187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Acrylamide (µg/Kg)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624510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4240047421256471"/>
          <c:y val="0.28894219525517245"/>
          <c:w val="0.49993604370016281"/>
          <c:h val="0.21489061924058694"/>
        </c:manualLayout>
      </c:layout>
      <c:txPr>
        <a:bodyPr/>
        <a:lstStyle/>
        <a:p>
          <a:pPr>
            <a:defRPr sz="1050"/>
          </a:pPr>
          <a:endParaRPr lang="fr-FR"/>
        </a:p>
      </c:txPr>
    </c:legend>
    <c:plotVisOnly val="1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0.4341</cdr:x>
      <cdr:y>0.32918</cdr:y>
    </cdr:from>
    <cdr:to>
      <cdr:x>0.62061</cdr:x>
      <cdr:y>0.42308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08836" y="822602"/>
          <a:ext cx="562335" cy="23465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0.40825</cdr:x>
      <cdr:y>0.13732</cdr:y>
    </cdr:from>
    <cdr:to>
      <cdr:x>0.64138</cdr:x>
      <cdr:y>0.23122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230887" y="343160"/>
          <a:ext cx="702896" cy="23465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0.38809</cdr:x>
      <cdr:y>0.43096</cdr:y>
    </cdr:from>
    <cdr:to>
      <cdr:x>0.57027</cdr:x>
      <cdr:y>0.53619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13263" y="999075"/>
          <a:ext cx="569540" cy="24394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0.38462</cdr:x>
      <cdr:y>0.18868</cdr:y>
    </cdr:from>
    <cdr:to>
      <cdr:x>0.6321</cdr:x>
      <cdr:y>0.28612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800200" y="720080"/>
          <a:ext cx="1158340" cy="37188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1229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7175" cy="400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noProof="0"/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0" y="10155238"/>
            <a:ext cx="3275013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A0BBB80-2022-4F98-BE2E-BA87A086DE1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F631D3E-0A0D-4988-AEBC-4823BCE40D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67994B5-7F1B-4E15-9DD4-2E7111DE304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pt-PT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FE77E8-20DA-4B4D-A56E-2DBF188B2B0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2E55381-E62E-4349-8A8C-52E23442B7E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42025" cy="4805362"/>
          </a:xfrm>
          <a:noFill/>
          <a:ln/>
        </p:spPr>
        <p:txBody>
          <a:bodyPr wrap="none" anchor="ctr"/>
          <a:lstStyle/>
          <a:p>
            <a:endParaRPr lang="pt-PT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idx="10"/>
          </p:nvPr>
        </p:nvSpPr>
        <p:spPr>
          <a:xfrm>
            <a:off x="7740650" y="6748463"/>
            <a:ext cx="1670050" cy="811212"/>
          </a:xfrm>
        </p:spPr>
        <p:txBody>
          <a:bodyPr/>
          <a:lstStyle>
            <a:lvl1pPr>
              <a:buFont typeface="Times New Roman" charset="0"/>
              <a:buNone/>
              <a:defRPr>
                <a:solidFill>
                  <a:srgbClr val="203963"/>
                </a:solidFill>
                <a:latin typeface="Arial" charset="0"/>
                <a:ea typeface="ＭＳ Ｐゴシック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93742" y="314962"/>
            <a:ext cx="7009234" cy="642202"/>
          </a:xfrm>
          <a:prstGeom prst="rect">
            <a:avLst/>
          </a:prstGeom>
        </p:spPr>
        <p:txBody>
          <a:bodyPr lIns="100794" tIns="50397" rIns="100794" bIns="50397">
            <a:noAutofit/>
          </a:bodyPr>
          <a:lstStyle>
            <a:lvl1pPr algn="ctr">
              <a:defRPr sz="3500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0"/>
          </p:nvPr>
        </p:nvSpPr>
        <p:spPr>
          <a:xfrm>
            <a:off x="393742" y="1496170"/>
            <a:ext cx="9293141" cy="5591009"/>
          </a:xfrm>
          <a:prstGeom prst="rect">
            <a:avLst/>
          </a:prstGeom>
        </p:spPr>
        <p:txBody>
          <a:bodyPr lIns="100794" tIns="50397" rIns="100794" bIns="50397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731963" y="7323138"/>
            <a:ext cx="6694487" cy="236537"/>
          </a:xfrm>
          <a:prstGeom prst="rect">
            <a:avLst/>
          </a:prstGeom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Ces informations sont la propriété exclusive de Spectralys Innovation.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2"/>
          </p:nvPr>
        </p:nvSpPr>
        <p:spPr>
          <a:xfrm>
            <a:off x="0" y="7323138"/>
            <a:ext cx="1103313" cy="236537"/>
          </a:xfrm>
          <a:prstGeom prst="rect">
            <a:avLst/>
          </a:prstGeom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A63C34F-7340-4066-ACF8-A9FA582E2AD3}" type="datetime1">
              <a:rPr lang="fr-FR"/>
              <a:pPr>
                <a:defRPr/>
              </a:pPr>
              <a:t>16/04/2014</a:t>
            </a:fld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3"/>
          </p:nvPr>
        </p:nvSpPr>
        <p:spPr>
          <a:xfrm>
            <a:off x="9056688" y="7323138"/>
            <a:ext cx="1023937" cy="2365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C156C64-F2E3-4697-A7EE-19709F0625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18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740650" y="7223125"/>
            <a:ext cx="212407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2718C"/>
                </a:solidFill>
              </a:defRPr>
            </a:lvl1pPr>
          </a:lstStyle>
          <a:p>
            <a:pPr>
              <a:defRPr/>
            </a:pPr>
            <a:fld id="{5D075F3E-5265-462D-B7F4-170BA790AEA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2" name="Picture 2" descr="Prometheus_ppt2_p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059988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Hiragino Kaku Gothic Pro W3" charset="0"/>
          <a:cs typeface="Hiragino Kaku Gothic Pro W3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Hiragino Kaku Gothic Pro W3" charset="0"/>
          <a:cs typeface="Hiragino Kaku Gothic Pro W3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Hiragino Kaku Gothic Pro W3" charset="0"/>
          <a:cs typeface="Hiragino Kaku Gothic Pro W3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Hiragino Kaku Gothic Pro W3" charset="0"/>
          <a:cs typeface="Hiragino Kaku Gothic Pro W3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Prometheus_ppt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5969000"/>
            <a:ext cx="287655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 bwMode="auto">
          <a:xfrm>
            <a:off x="1255922" y="2137272"/>
            <a:ext cx="7535537" cy="300760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38337" y="2748342"/>
            <a:ext cx="6858000" cy="2096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 dirty="0" smtClean="0">
                <a:solidFill>
                  <a:schemeClr val="tx2"/>
                </a:solidFill>
              </a:rPr>
              <a:t>Monitoring of process contaminants in real time using the fluorescence-based tool Fluoralys for a rapid diagnosis of product and process safety</a:t>
            </a:r>
            <a:endParaRPr lang="fr-FR" sz="2800" b="1" dirty="0" smtClean="0">
              <a:solidFill>
                <a:schemeClr val="tx2"/>
              </a:solidFill>
            </a:endParaRPr>
          </a:p>
          <a:p>
            <a:pPr algn="just"/>
            <a:endParaRPr lang="fr-F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ZoneTexte 3"/>
          <p:cNvSpPr txBox="1">
            <a:spLocks noChangeArrowheads="1"/>
          </p:cNvSpPr>
          <p:nvPr/>
        </p:nvSpPr>
        <p:spPr bwMode="auto">
          <a:xfrm>
            <a:off x="233472" y="1999702"/>
            <a:ext cx="9593764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fr-FR" sz="1900" b="1" dirty="0" smtClean="0">
                <a:solidFill>
                  <a:schemeClr val="tx2"/>
                </a:solidFill>
              </a:rPr>
              <a:t>FLUORALYS </a:t>
            </a:r>
            <a:r>
              <a:rPr lang="fr-FR" sz="1900" b="1" dirty="0" err="1" smtClean="0">
                <a:solidFill>
                  <a:schemeClr val="tx2"/>
                </a:solidFill>
              </a:rPr>
              <a:t>is</a:t>
            </a:r>
            <a:r>
              <a:rPr lang="fr-FR" sz="1900" b="1" dirty="0" smtClean="0">
                <a:solidFill>
                  <a:schemeClr val="tx2"/>
                </a:solidFill>
              </a:rPr>
              <a:t> a </a:t>
            </a:r>
            <a:r>
              <a:rPr lang="fr-FR" sz="1900" b="1" dirty="0">
                <a:solidFill>
                  <a:schemeClr val="tx2"/>
                </a:solidFill>
              </a:rPr>
              <a:t>non destructive fluorescence </a:t>
            </a:r>
            <a:r>
              <a:rPr lang="fr-FR" sz="1900" b="1" dirty="0" err="1">
                <a:solidFill>
                  <a:schemeClr val="tx2"/>
                </a:solidFill>
              </a:rPr>
              <a:t>analyzer</a:t>
            </a:r>
            <a:r>
              <a:rPr lang="fr-FR" sz="1900" b="1" dirty="0">
                <a:solidFill>
                  <a:schemeClr val="tx2"/>
                </a:solidFill>
              </a:rPr>
              <a:t> </a:t>
            </a:r>
            <a:r>
              <a:rPr lang="fr-FR" sz="1900" b="1" dirty="0" err="1">
                <a:solidFill>
                  <a:schemeClr val="tx2"/>
                </a:solidFill>
              </a:rPr>
              <a:t>developed</a:t>
            </a:r>
            <a:r>
              <a:rPr lang="fr-FR" sz="1900" b="1" dirty="0">
                <a:solidFill>
                  <a:schemeClr val="tx2"/>
                </a:solidFill>
              </a:rPr>
              <a:t> </a:t>
            </a:r>
            <a:r>
              <a:rPr lang="fr-FR" sz="1900" b="1" dirty="0" smtClean="0">
                <a:solidFill>
                  <a:schemeClr val="tx2"/>
                </a:solidFill>
              </a:rPr>
              <a:t>for real time, </a:t>
            </a:r>
            <a:r>
              <a:rPr lang="fr-FR" sz="1900" b="1" dirty="0" err="1">
                <a:solidFill>
                  <a:schemeClr val="tx2"/>
                </a:solidFill>
              </a:rPr>
              <a:t>reliable</a:t>
            </a:r>
            <a:r>
              <a:rPr lang="fr-FR" sz="1900" b="1" dirty="0">
                <a:solidFill>
                  <a:schemeClr val="tx2"/>
                </a:solidFill>
              </a:rPr>
              <a:t> </a:t>
            </a:r>
            <a:r>
              <a:rPr lang="fr-FR" sz="1900" b="1" dirty="0" smtClean="0">
                <a:solidFill>
                  <a:schemeClr val="tx2"/>
                </a:solidFill>
              </a:rPr>
              <a:t>and simple monitoring of process contaminants</a:t>
            </a:r>
            <a:endParaRPr lang="fr-FR" sz="1900" b="1" dirty="0">
              <a:solidFill>
                <a:schemeClr val="tx2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-470767" y="1311008"/>
            <a:ext cx="2949562" cy="59491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408" y="1396127"/>
            <a:ext cx="5038725" cy="4358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Conclusion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71181" y="2530809"/>
            <a:ext cx="7645706" cy="526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endParaRPr lang="fr-FR" sz="1900" b="1" dirty="0" smtClean="0">
              <a:solidFill>
                <a:schemeClr val="tx2"/>
              </a:solidFill>
            </a:endParaRPr>
          </a:p>
          <a:p>
            <a:pPr marL="1200150" lvl="1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900" b="1" dirty="0" smtClean="0">
                <a:solidFill>
                  <a:schemeClr val="tx2"/>
                </a:solidFill>
              </a:rPr>
              <a:t>For R&amp;D </a:t>
            </a:r>
            <a:r>
              <a:rPr lang="fr-FR" sz="1900" b="1" dirty="0" err="1" smtClean="0">
                <a:solidFill>
                  <a:schemeClr val="tx2"/>
                </a:solidFill>
              </a:rPr>
              <a:t>purposes</a:t>
            </a:r>
            <a:r>
              <a:rPr lang="fr-FR" sz="1900" b="1" dirty="0" smtClean="0">
                <a:solidFill>
                  <a:schemeClr val="tx2"/>
                </a:solidFill>
              </a:rPr>
              <a:t> : </a:t>
            </a: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smtClean="0">
                <a:solidFill>
                  <a:schemeClr val="tx2"/>
                </a:solidFill>
              </a:rPr>
              <a:t>impact of </a:t>
            </a:r>
            <a:r>
              <a:rPr lang="fr-FR" sz="1900" dirty="0" err="1" smtClean="0">
                <a:solidFill>
                  <a:schemeClr val="tx2"/>
                </a:solidFill>
              </a:rPr>
              <a:t>recipes</a:t>
            </a:r>
            <a:r>
              <a:rPr lang="fr-FR" sz="1900" dirty="0" smtClean="0">
                <a:solidFill>
                  <a:schemeClr val="tx2"/>
                </a:solidFill>
              </a:rPr>
              <a:t>/</a:t>
            </a:r>
            <a:r>
              <a:rPr lang="fr-FR" sz="1900" dirty="0" err="1" smtClean="0">
                <a:solidFill>
                  <a:schemeClr val="tx2"/>
                </a:solidFill>
              </a:rPr>
              <a:t>ingredients</a:t>
            </a:r>
            <a:endParaRPr lang="fr-FR" sz="1900" dirty="0" smtClean="0">
              <a:solidFill>
                <a:schemeClr val="tx2"/>
              </a:solidFill>
            </a:endParaRP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err="1" smtClean="0">
                <a:solidFill>
                  <a:schemeClr val="tx2"/>
                </a:solidFill>
              </a:rPr>
              <a:t>interest</a:t>
            </a:r>
            <a:r>
              <a:rPr lang="fr-FR" sz="1900" dirty="0" smtClean="0">
                <a:solidFill>
                  <a:schemeClr val="tx2"/>
                </a:solidFill>
              </a:rPr>
              <a:t> of alternative technologies</a:t>
            </a: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err="1" smtClean="0">
                <a:solidFill>
                  <a:schemeClr val="tx2"/>
                </a:solidFill>
              </a:rPr>
              <a:t>prediction</a:t>
            </a:r>
            <a:r>
              <a:rPr lang="fr-FR" sz="1900" dirty="0" smtClean="0">
                <a:solidFill>
                  <a:schemeClr val="tx2"/>
                </a:solidFill>
              </a:rPr>
              <a:t> of </a:t>
            </a:r>
            <a:r>
              <a:rPr lang="fr-FR" sz="1900" dirty="0" err="1" smtClean="0">
                <a:solidFill>
                  <a:schemeClr val="tx2"/>
                </a:solidFill>
              </a:rPr>
              <a:t>storage</a:t>
            </a:r>
            <a:r>
              <a:rPr lang="fr-FR" sz="1900" dirty="0" smtClean="0">
                <a:solidFill>
                  <a:schemeClr val="tx2"/>
                </a:solidFill>
              </a:rPr>
              <a:t> </a:t>
            </a:r>
            <a:r>
              <a:rPr lang="fr-FR" sz="1900" dirty="0" err="1" smtClean="0">
                <a:solidFill>
                  <a:schemeClr val="tx2"/>
                </a:solidFill>
              </a:rPr>
              <a:t>effect</a:t>
            </a:r>
            <a:endParaRPr lang="fr-FR" sz="1900" dirty="0" smtClean="0">
              <a:solidFill>
                <a:schemeClr val="tx2"/>
              </a:solidFill>
            </a:endParaRP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smtClean="0">
                <a:solidFill>
                  <a:schemeClr val="tx2"/>
                </a:solidFill>
              </a:rPr>
              <a:t>process </a:t>
            </a:r>
            <a:r>
              <a:rPr lang="fr-FR" sz="1900" dirty="0" err="1" smtClean="0">
                <a:solidFill>
                  <a:schemeClr val="tx2"/>
                </a:solidFill>
              </a:rPr>
              <a:t>optimization</a:t>
            </a:r>
            <a:r>
              <a:rPr lang="fr-FR" sz="1900" dirty="0" smtClean="0">
                <a:solidFill>
                  <a:schemeClr val="tx2"/>
                </a:solidFill>
              </a:rPr>
              <a:t> in a </a:t>
            </a:r>
            <a:r>
              <a:rPr lang="fr-FR" sz="1900" dirty="0" err="1" smtClean="0">
                <a:solidFill>
                  <a:schemeClr val="tx2"/>
                </a:solidFill>
              </a:rPr>
              <a:t>multicriteria</a:t>
            </a:r>
            <a:r>
              <a:rPr lang="fr-FR" sz="1900" dirty="0" smtClean="0">
                <a:solidFill>
                  <a:schemeClr val="tx2"/>
                </a:solidFill>
              </a:rPr>
              <a:t> </a:t>
            </a:r>
            <a:r>
              <a:rPr lang="fr-FR" sz="1900" dirty="0" err="1" smtClean="0">
                <a:solidFill>
                  <a:schemeClr val="tx2"/>
                </a:solidFill>
              </a:rPr>
              <a:t>approach</a:t>
            </a:r>
            <a:r>
              <a:rPr lang="fr-FR" sz="1900" dirty="0" smtClean="0">
                <a:solidFill>
                  <a:schemeClr val="tx2"/>
                </a:solidFill>
              </a:rPr>
              <a:t> </a:t>
            </a:r>
            <a:r>
              <a:rPr lang="fr-FR" sz="1900" b="1" dirty="0" smtClean="0">
                <a:solidFill>
                  <a:schemeClr val="tx2"/>
                </a:solidFill>
              </a:rPr>
              <a:t/>
            </a:r>
            <a:br>
              <a:rPr lang="fr-FR" sz="1900" b="1" dirty="0" smtClean="0">
                <a:solidFill>
                  <a:schemeClr val="tx2"/>
                </a:solidFill>
              </a:rPr>
            </a:br>
            <a:endParaRPr lang="fr-FR" sz="1900" b="1" dirty="0" smtClean="0">
              <a:solidFill>
                <a:schemeClr val="tx2"/>
              </a:solidFill>
            </a:endParaRPr>
          </a:p>
          <a:p>
            <a:pPr marL="1200150" lvl="1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900" b="1" dirty="0" smtClean="0">
                <a:solidFill>
                  <a:schemeClr val="tx2"/>
                </a:solidFill>
              </a:rPr>
              <a:t>For </a:t>
            </a:r>
            <a:r>
              <a:rPr lang="fr-FR" sz="1900" b="1" dirty="0" err="1" smtClean="0">
                <a:solidFill>
                  <a:schemeClr val="tx2"/>
                </a:solidFill>
              </a:rPr>
              <a:t>quality</a:t>
            </a:r>
            <a:r>
              <a:rPr lang="fr-FR" sz="1900" b="1" dirty="0" smtClean="0">
                <a:solidFill>
                  <a:schemeClr val="tx2"/>
                </a:solidFill>
              </a:rPr>
              <a:t> control in PRODUCTION in a </a:t>
            </a:r>
            <a:r>
              <a:rPr lang="fr-FR" sz="1900" b="1" dirty="0" err="1" smtClean="0">
                <a:solidFill>
                  <a:schemeClr val="tx2"/>
                </a:solidFill>
              </a:rPr>
              <a:t>multicriteria</a:t>
            </a:r>
            <a:r>
              <a:rPr lang="fr-FR" sz="1900" b="1" dirty="0" smtClean="0">
                <a:solidFill>
                  <a:schemeClr val="tx2"/>
                </a:solidFill>
              </a:rPr>
              <a:t> </a:t>
            </a:r>
            <a:r>
              <a:rPr lang="fr-FR" sz="1900" b="1" dirty="0" err="1" smtClean="0">
                <a:solidFill>
                  <a:schemeClr val="tx2"/>
                </a:solidFill>
              </a:rPr>
              <a:t>approach</a:t>
            </a:r>
            <a:r>
              <a:rPr lang="fr-FR" sz="1900" b="1" dirty="0" smtClean="0">
                <a:solidFill>
                  <a:schemeClr val="tx2"/>
                </a:solidFill>
              </a:rPr>
              <a:t>:</a:t>
            </a: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smtClean="0">
                <a:solidFill>
                  <a:schemeClr val="tx2"/>
                </a:solidFill>
              </a:rPr>
              <a:t>AT LINE in the final </a:t>
            </a:r>
            <a:r>
              <a:rPr lang="fr-FR" sz="1900" dirty="0" err="1" smtClean="0">
                <a:solidFill>
                  <a:schemeClr val="tx2"/>
                </a:solidFill>
              </a:rPr>
              <a:t>product</a:t>
            </a:r>
            <a:r>
              <a:rPr lang="fr-FR" sz="1900" dirty="0" smtClean="0">
                <a:solidFill>
                  <a:schemeClr val="tx2"/>
                </a:solidFill>
              </a:rPr>
              <a:t> for control </a:t>
            </a:r>
            <a:r>
              <a:rPr lang="fr-FR" sz="1900" dirty="0" err="1" smtClean="0">
                <a:solidFill>
                  <a:schemeClr val="tx2"/>
                </a:solidFill>
              </a:rPr>
              <a:t>map</a:t>
            </a:r>
            <a:endParaRPr lang="fr-FR" sz="1900" dirty="0" smtClean="0">
              <a:solidFill>
                <a:schemeClr val="tx2"/>
              </a:solidFill>
            </a:endParaRPr>
          </a:p>
          <a:p>
            <a:pPr marL="1600200" lvl="2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900" dirty="0" smtClean="0">
                <a:solidFill>
                  <a:schemeClr val="tx2"/>
                </a:solidFill>
              </a:rPr>
              <a:t>IN LINE for </a:t>
            </a:r>
            <a:r>
              <a:rPr lang="fr-FR" sz="1900" dirty="0" err="1" smtClean="0">
                <a:solidFill>
                  <a:schemeClr val="tx2"/>
                </a:solidFill>
              </a:rPr>
              <a:t>implementation</a:t>
            </a:r>
            <a:r>
              <a:rPr lang="fr-FR" sz="1900" dirty="0" smtClean="0">
                <a:solidFill>
                  <a:schemeClr val="tx2"/>
                </a:solidFill>
              </a:rPr>
              <a:t> of corrective actions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C156C64-F2E3-4697-A7EE-19709F06258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-396240" y="1249680"/>
            <a:ext cx="697992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" y="1341120"/>
            <a:ext cx="6659880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FF"/>
                </a:solidFill>
              </a:rPr>
              <a:t>Scheme of the optical design and software</a:t>
            </a:r>
            <a:endParaRPr lang="en-US" b="1" dirty="0" smtClean="0">
              <a:solidFill>
                <a:srgbClr val="FFFFFF"/>
              </a:solidFill>
            </a:endParaRPr>
          </a:p>
          <a:p>
            <a:endParaRPr lang="fr-FR" dirty="0"/>
          </a:p>
        </p:txBody>
      </p:sp>
      <p:sp>
        <p:nvSpPr>
          <p:cNvPr id="7" name="Rogner un rectangle avec un coin diagonal 6"/>
          <p:cNvSpPr/>
          <p:nvPr/>
        </p:nvSpPr>
        <p:spPr bwMode="auto">
          <a:xfrm>
            <a:off x="345057" y="2122098"/>
            <a:ext cx="2018581" cy="448574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FLUORALYS</a:t>
            </a:r>
          </a:p>
        </p:txBody>
      </p:sp>
      <p:grpSp>
        <p:nvGrpSpPr>
          <p:cNvPr id="8" name="Groupe 242"/>
          <p:cNvGrpSpPr>
            <a:grpSpLocks/>
          </p:cNvGrpSpPr>
          <p:nvPr/>
        </p:nvGrpSpPr>
        <p:grpSpPr bwMode="auto">
          <a:xfrm>
            <a:off x="928238" y="2808255"/>
            <a:ext cx="9394273" cy="4751420"/>
            <a:chOff x="355600" y="1391169"/>
            <a:chExt cx="8788400" cy="5466832"/>
          </a:xfrm>
        </p:grpSpPr>
        <p:grpSp>
          <p:nvGrpSpPr>
            <p:cNvPr id="9" name="Groupe 96"/>
            <p:cNvGrpSpPr>
              <a:grpSpLocks/>
            </p:cNvGrpSpPr>
            <p:nvPr/>
          </p:nvGrpSpPr>
          <p:grpSpPr bwMode="auto">
            <a:xfrm>
              <a:off x="3082926" y="4424889"/>
              <a:ext cx="2022475" cy="1146177"/>
              <a:chOff x="4718052" y="1785915"/>
              <a:chExt cx="3979917" cy="2959141"/>
            </a:xfrm>
          </p:grpSpPr>
          <p:pic>
            <p:nvPicPr>
              <p:cNvPr id="126" name="Picture 6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7670" t="13852" r="1289" b="17235"/>
              <a:stretch>
                <a:fillRect/>
              </a:stretch>
            </p:blipFill>
            <p:spPr bwMode="auto">
              <a:xfrm>
                <a:off x="4791078" y="1785915"/>
                <a:ext cx="3432222" cy="2957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27" name="Connecteur droit avec flèche 126"/>
              <p:cNvCxnSpPr>
                <a:cxnSpLocks noChangeShapeType="1"/>
              </p:cNvCxnSpPr>
              <p:nvPr/>
            </p:nvCxnSpPr>
            <p:spPr bwMode="auto">
              <a:xfrm>
                <a:off x="4717861" y="4743042"/>
                <a:ext cx="3979777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  <p:cxnSp>
            <p:nvCxnSpPr>
              <p:cNvPr id="128" name="Connecteur droit avec flèche 12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80189" y="3321064"/>
                <a:ext cx="2840832" cy="312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</p:grpSp>
        <p:grpSp>
          <p:nvGrpSpPr>
            <p:cNvPr id="10" name="Groupe 96"/>
            <p:cNvGrpSpPr>
              <a:grpSpLocks/>
            </p:cNvGrpSpPr>
            <p:nvPr/>
          </p:nvGrpSpPr>
          <p:grpSpPr bwMode="auto">
            <a:xfrm>
              <a:off x="2871259" y="4551889"/>
              <a:ext cx="2022475" cy="1146177"/>
              <a:chOff x="4718052" y="1785915"/>
              <a:chExt cx="3979917" cy="2959141"/>
            </a:xfrm>
          </p:grpSpPr>
          <p:pic>
            <p:nvPicPr>
              <p:cNvPr id="123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7670" t="13852" r="1289" b="17235"/>
              <a:stretch>
                <a:fillRect/>
              </a:stretch>
            </p:blipFill>
            <p:spPr bwMode="auto">
              <a:xfrm>
                <a:off x="4791078" y="1785915"/>
                <a:ext cx="3432222" cy="2957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24" name="Connecteur droit avec flèche 123"/>
              <p:cNvCxnSpPr>
                <a:cxnSpLocks noChangeShapeType="1"/>
              </p:cNvCxnSpPr>
              <p:nvPr/>
            </p:nvCxnSpPr>
            <p:spPr bwMode="auto">
              <a:xfrm>
                <a:off x="4718920" y="4743106"/>
                <a:ext cx="3979777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  <p:cxnSp>
            <p:nvCxnSpPr>
              <p:cNvPr id="125" name="Connecteur droit avec flèche 12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81248" y="3321129"/>
                <a:ext cx="2840832" cy="312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</p:grpSp>
        <p:grpSp>
          <p:nvGrpSpPr>
            <p:cNvPr id="11" name="Groupe 96"/>
            <p:cNvGrpSpPr>
              <a:grpSpLocks/>
            </p:cNvGrpSpPr>
            <p:nvPr/>
          </p:nvGrpSpPr>
          <p:grpSpPr bwMode="auto">
            <a:xfrm>
              <a:off x="2574925" y="4645023"/>
              <a:ext cx="2022475" cy="1146177"/>
              <a:chOff x="4718052" y="1785915"/>
              <a:chExt cx="3979917" cy="2959141"/>
            </a:xfrm>
          </p:grpSpPr>
          <p:pic>
            <p:nvPicPr>
              <p:cNvPr id="120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7670" t="13852" r="1289" b="17235"/>
              <a:stretch>
                <a:fillRect/>
              </a:stretch>
            </p:blipFill>
            <p:spPr bwMode="auto">
              <a:xfrm>
                <a:off x="4791078" y="1785915"/>
                <a:ext cx="3432222" cy="2957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21" name="Connecteur droit avec flèche 120"/>
              <p:cNvCxnSpPr>
                <a:cxnSpLocks noChangeShapeType="1"/>
              </p:cNvCxnSpPr>
              <p:nvPr/>
            </p:nvCxnSpPr>
            <p:spPr bwMode="auto">
              <a:xfrm>
                <a:off x="4717899" y="4744519"/>
                <a:ext cx="3979777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  <p:cxnSp>
            <p:nvCxnSpPr>
              <p:cNvPr id="122" name="Connecteur droit avec flèche 12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78176" y="3320491"/>
                <a:ext cx="2844933" cy="312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</p:grp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940229" y="4374665"/>
              <a:ext cx="660377" cy="787554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/>
            </a:extLst>
          </p:spPr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940428" y="4375674"/>
              <a:ext cx="660400" cy="7874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noFill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14" name="Connecteur droit 13"/>
            <p:cNvCxnSpPr/>
            <p:nvPr/>
          </p:nvCxnSpPr>
          <p:spPr>
            <a:xfrm flipH="1">
              <a:off x="1308067" y="2793206"/>
              <a:ext cx="311139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16200000">
              <a:off x="2212910" y="1799356"/>
              <a:ext cx="0" cy="10350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>
              <a:off x="2212910" y="1827937"/>
              <a:ext cx="0" cy="10350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16200000">
              <a:off x="2095439" y="1726256"/>
              <a:ext cx="0" cy="5079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rot="16200000">
              <a:off x="2095439" y="1697676"/>
              <a:ext cx="0" cy="5079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rot="16200000">
              <a:off x="2124013" y="1648514"/>
              <a:ext cx="0" cy="10350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>
              <a:off x="2124013" y="1627873"/>
              <a:ext cx="0" cy="1035014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16200000">
              <a:off x="2038291" y="1478558"/>
              <a:ext cx="0" cy="5079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 rot="16200000">
              <a:off x="2038291" y="1459504"/>
              <a:ext cx="0" cy="5079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3" name="Groupe 144"/>
            <p:cNvGrpSpPr>
              <a:grpSpLocks/>
            </p:cNvGrpSpPr>
            <p:nvPr/>
          </p:nvGrpSpPr>
          <p:grpSpPr bwMode="auto">
            <a:xfrm rot="-1875493">
              <a:off x="1828800" y="2686051"/>
              <a:ext cx="160338" cy="870744"/>
              <a:chOff x="2233613" y="4604544"/>
              <a:chExt cx="180975" cy="1504950"/>
            </a:xfrm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2233295" y="4605712"/>
                <a:ext cx="180968" cy="1503871"/>
              </a:xfrm>
              <a:prstGeom prst="rect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dk1"/>
                  </a:solidFill>
                  <a:latin typeface="+mn-lt"/>
                  <a:ea typeface="+mn-ea"/>
                </a:endParaRPr>
              </a:p>
            </p:txBody>
          </p:sp>
          <p:cxnSp>
            <p:nvCxnSpPr>
              <p:cNvPr id="65" name="Connecteur droit 64"/>
              <p:cNvCxnSpPr/>
              <p:nvPr/>
            </p:nvCxnSpPr>
            <p:spPr>
              <a:xfrm>
                <a:off x="2252815" y="4627900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/>
              <p:cNvCxnSpPr/>
              <p:nvPr/>
            </p:nvCxnSpPr>
            <p:spPr>
              <a:xfrm>
                <a:off x="2256372" y="4666520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/>
              <p:cNvCxnSpPr/>
              <p:nvPr/>
            </p:nvCxnSpPr>
            <p:spPr>
              <a:xfrm>
                <a:off x="2252927" y="468579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/>
              <p:cNvCxnSpPr/>
              <p:nvPr/>
            </p:nvCxnSpPr>
            <p:spPr>
              <a:xfrm>
                <a:off x="2254679" y="4713102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Connecteur droit 68"/>
              <p:cNvCxnSpPr/>
              <p:nvPr/>
            </p:nvCxnSpPr>
            <p:spPr>
              <a:xfrm>
                <a:off x="2256432" y="4740413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69"/>
              <p:cNvCxnSpPr/>
              <p:nvPr/>
            </p:nvCxnSpPr>
            <p:spPr>
              <a:xfrm>
                <a:off x="2256324" y="4772417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70"/>
              <p:cNvCxnSpPr/>
              <p:nvPr/>
            </p:nvCxnSpPr>
            <p:spPr>
              <a:xfrm>
                <a:off x="2256545" y="4798304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Connecteur droit 71"/>
              <p:cNvCxnSpPr/>
              <p:nvPr/>
            </p:nvCxnSpPr>
            <p:spPr>
              <a:xfrm>
                <a:off x="2241448" y="480995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/>
              <p:cNvCxnSpPr/>
              <p:nvPr/>
            </p:nvCxnSpPr>
            <p:spPr>
              <a:xfrm>
                <a:off x="2255126" y="485477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/>
              <p:nvPr/>
            </p:nvCxnSpPr>
            <p:spPr>
              <a:xfrm>
                <a:off x="2256879" y="4882082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Connecteur droit 74"/>
              <p:cNvCxnSpPr/>
              <p:nvPr/>
            </p:nvCxnSpPr>
            <p:spPr>
              <a:xfrm>
                <a:off x="2253434" y="490135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/>
              <p:cNvCxnSpPr/>
              <p:nvPr/>
            </p:nvCxnSpPr>
            <p:spPr>
              <a:xfrm>
                <a:off x="2252854" y="4928873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/>
              <p:cNvCxnSpPr/>
              <p:nvPr/>
            </p:nvCxnSpPr>
            <p:spPr>
              <a:xfrm>
                <a:off x="2247420" y="4953545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>
                <a:off x="2243831" y="4962217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Connecteur droit 78"/>
              <p:cNvCxnSpPr/>
              <p:nvPr/>
            </p:nvCxnSpPr>
            <p:spPr>
              <a:xfrm>
                <a:off x="2254720" y="5014075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>
                <a:off x="2248683" y="5034978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Connecteur droit 80"/>
              <p:cNvCxnSpPr/>
              <p:nvPr/>
            </p:nvCxnSpPr>
            <p:spPr>
              <a:xfrm>
                <a:off x="2243837" y="5052111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Connecteur droit 81"/>
              <p:cNvCxnSpPr/>
              <p:nvPr/>
            </p:nvCxnSpPr>
            <p:spPr>
              <a:xfrm>
                <a:off x="2247449" y="5074731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82"/>
              <p:cNvCxnSpPr/>
              <p:nvPr/>
            </p:nvCxnSpPr>
            <p:spPr>
              <a:xfrm>
                <a:off x="2241358" y="5111637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/>
              <p:cNvCxnSpPr/>
              <p:nvPr/>
            </p:nvCxnSpPr>
            <p:spPr>
              <a:xfrm>
                <a:off x="2245702" y="5137313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/>
              <p:cNvCxnSpPr/>
              <p:nvPr/>
            </p:nvCxnSpPr>
            <p:spPr>
              <a:xfrm>
                <a:off x="2247454" y="5164624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Connecteur droit 85"/>
              <p:cNvCxnSpPr/>
              <p:nvPr/>
            </p:nvCxnSpPr>
            <p:spPr>
              <a:xfrm>
                <a:off x="2253343" y="5203035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Connecteur droit 86"/>
              <p:cNvCxnSpPr/>
              <p:nvPr/>
            </p:nvCxnSpPr>
            <p:spPr>
              <a:xfrm>
                <a:off x="2250958" y="5219247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/>
              <p:cNvCxnSpPr/>
              <p:nvPr/>
            </p:nvCxnSpPr>
            <p:spPr>
              <a:xfrm>
                <a:off x="2249319" y="5249826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Connecteur droit 88"/>
              <p:cNvCxnSpPr/>
              <p:nvPr/>
            </p:nvCxnSpPr>
            <p:spPr>
              <a:xfrm>
                <a:off x="2250941" y="5277850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Connecteur droit 89"/>
              <p:cNvCxnSpPr/>
              <p:nvPr/>
            </p:nvCxnSpPr>
            <p:spPr>
              <a:xfrm>
                <a:off x="2252824" y="5304449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90"/>
              <p:cNvCxnSpPr/>
              <p:nvPr/>
            </p:nvCxnSpPr>
            <p:spPr>
              <a:xfrm>
                <a:off x="2254576" y="5331761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91"/>
              <p:cNvCxnSpPr/>
              <p:nvPr/>
            </p:nvCxnSpPr>
            <p:spPr>
              <a:xfrm>
                <a:off x="2255268" y="536213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Connecteur droit 92"/>
              <p:cNvCxnSpPr/>
              <p:nvPr/>
            </p:nvCxnSpPr>
            <p:spPr>
              <a:xfrm>
                <a:off x="2247358" y="5376415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Connecteur droit 93"/>
              <p:cNvCxnSpPr/>
              <p:nvPr/>
            </p:nvCxnSpPr>
            <p:spPr>
              <a:xfrm>
                <a:off x="2245171" y="5387223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/>
              <p:cNvCxnSpPr/>
              <p:nvPr/>
            </p:nvCxnSpPr>
            <p:spPr>
              <a:xfrm>
                <a:off x="2254999" y="5442138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/>
              <p:cNvCxnSpPr/>
              <p:nvPr/>
            </p:nvCxnSpPr>
            <p:spPr>
              <a:xfrm>
                <a:off x="2249223" y="5461617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Connecteur droit 96"/>
              <p:cNvCxnSpPr/>
              <p:nvPr/>
            </p:nvCxnSpPr>
            <p:spPr>
              <a:xfrm>
                <a:off x="2250975" y="5488929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97"/>
              <p:cNvCxnSpPr/>
              <p:nvPr/>
            </p:nvCxnSpPr>
            <p:spPr>
              <a:xfrm>
                <a:off x="2241875" y="5506984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98"/>
              <p:cNvCxnSpPr/>
              <p:nvPr/>
            </p:nvCxnSpPr>
            <p:spPr>
              <a:xfrm>
                <a:off x="2249282" y="5535510"/>
                <a:ext cx="13796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99"/>
              <p:cNvCxnSpPr/>
              <p:nvPr/>
            </p:nvCxnSpPr>
            <p:spPr>
              <a:xfrm>
                <a:off x="2252840" y="5574131"/>
                <a:ext cx="13796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Connecteur droit 100"/>
              <p:cNvCxnSpPr/>
              <p:nvPr/>
            </p:nvCxnSpPr>
            <p:spPr>
              <a:xfrm>
                <a:off x="2247405" y="5598805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Connecteur droit 101"/>
              <p:cNvCxnSpPr/>
              <p:nvPr/>
            </p:nvCxnSpPr>
            <p:spPr>
              <a:xfrm>
                <a:off x="2249158" y="5626116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102"/>
              <p:cNvCxnSpPr/>
              <p:nvPr/>
            </p:nvCxnSpPr>
            <p:spPr>
              <a:xfrm>
                <a:off x="2247846" y="5650579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/>
              <p:cNvCxnSpPr/>
              <p:nvPr/>
            </p:nvCxnSpPr>
            <p:spPr>
              <a:xfrm>
                <a:off x="2251732" y="5683084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/>
              <p:cNvCxnSpPr/>
              <p:nvPr/>
            </p:nvCxnSpPr>
            <p:spPr>
              <a:xfrm>
                <a:off x="2247358" y="5704699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105"/>
              <p:cNvCxnSpPr/>
              <p:nvPr/>
            </p:nvCxnSpPr>
            <p:spPr>
              <a:xfrm>
                <a:off x="2249712" y="5735782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/>
              <p:cNvCxnSpPr/>
              <p:nvPr/>
            </p:nvCxnSpPr>
            <p:spPr>
              <a:xfrm>
                <a:off x="2251464" y="5763093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/>
              <p:cNvCxnSpPr/>
              <p:nvPr/>
            </p:nvCxnSpPr>
            <p:spPr>
              <a:xfrm>
                <a:off x="2249223" y="5789902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/>
              <p:cNvCxnSpPr/>
              <p:nvPr/>
            </p:nvCxnSpPr>
            <p:spPr>
              <a:xfrm>
                <a:off x="2245778" y="5809172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/>
              <p:cNvCxnSpPr/>
              <p:nvPr/>
            </p:nvCxnSpPr>
            <p:spPr>
              <a:xfrm>
                <a:off x="2252727" y="5844524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/>
              <p:cNvCxnSpPr/>
              <p:nvPr/>
            </p:nvCxnSpPr>
            <p:spPr>
              <a:xfrm>
                <a:off x="2249884" y="5867563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/>
              <p:cNvCxnSpPr/>
              <p:nvPr/>
            </p:nvCxnSpPr>
            <p:spPr>
              <a:xfrm>
                <a:off x="2249175" y="5895798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/>
              <p:cNvCxnSpPr/>
              <p:nvPr/>
            </p:nvCxnSpPr>
            <p:spPr>
              <a:xfrm>
                <a:off x="2249395" y="5921685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113"/>
              <p:cNvCxnSpPr/>
              <p:nvPr/>
            </p:nvCxnSpPr>
            <p:spPr>
              <a:xfrm>
                <a:off x="2251147" y="5948996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Connecteur droit 114"/>
              <p:cNvCxnSpPr/>
              <p:nvPr/>
            </p:nvCxnSpPr>
            <p:spPr>
              <a:xfrm>
                <a:off x="2247375" y="5974381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Connecteur droit 115"/>
              <p:cNvCxnSpPr/>
              <p:nvPr/>
            </p:nvCxnSpPr>
            <p:spPr>
              <a:xfrm>
                <a:off x="2250057" y="5999347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Connecteur droit 116"/>
              <p:cNvCxnSpPr/>
              <p:nvPr/>
            </p:nvCxnSpPr>
            <p:spPr>
              <a:xfrm>
                <a:off x="2249347" y="6027580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Connecteur droit 117"/>
              <p:cNvCxnSpPr/>
              <p:nvPr/>
            </p:nvCxnSpPr>
            <p:spPr>
              <a:xfrm>
                <a:off x="2246176" y="6056735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Connecteur droit 118"/>
              <p:cNvCxnSpPr/>
              <p:nvPr/>
            </p:nvCxnSpPr>
            <p:spPr>
              <a:xfrm>
                <a:off x="2247929" y="6084046"/>
                <a:ext cx="139757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riangle isocèle 23"/>
            <p:cNvSpPr/>
            <p:nvPr/>
          </p:nvSpPr>
          <p:spPr>
            <a:xfrm rot="5839437">
              <a:off x="1496490" y="2998424"/>
              <a:ext cx="377816" cy="148904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glow rad="101600">
                <a:schemeClr val="bg1">
                  <a:lumMod val="75000"/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5" name="Espace réservé du numéro de diapositive 6"/>
            <p:cNvSpPr txBox="1">
              <a:spLocks/>
            </p:cNvSpPr>
            <p:nvPr/>
          </p:nvSpPr>
          <p:spPr bwMode="auto">
            <a:xfrm>
              <a:off x="8215338" y="6643710"/>
              <a:ext cx="928662" cy="214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fld id="{6C0F9129-B69F-41BF-BDCE-9B7106CE1F50}" type="slidenum">
                <a:rPr lang="fr-FR"/>
                <a:pPr/>
                <a:t>2</a:t>
              </a:fld>
              <a:endParaRPr lang="fr-FR"/>
            </a:p>
          </p:txBody>
        </p:sp>
        <p:sp>
          <p:nvSpPr>
            <p:cNvPr id="26" name="Arc 204"/>
            <p:cNvSpPr>
              <a:spLocks/>
            </p:cNvSpPr>
            <p:nvPr/>
          </p:nvSpPr>
          <p:spPr bwMode="auto">
            <a:xfrm>
              <a:off x="1033439" y="2977392"/>
              <a:ext cx="5629077" cy="1373455"/>
            </a:xfrm>
            <a:custGeom>
              <a:avLst/>
              <a:gdLst>
                <a:gd name="T0" fmla="*/ 2808812 w 5629077"/>
                <a:gd name="T1" fmla="*/ 1 h 1373272"/>
                <a:gd name="T2" fmla="*/ 2814539 w 5629077"/>
                <a:gd name="T3" fmla="*/ 686636 h 1373272"/>
                <a:gd name="T4" fmla="*/ 5621783 w 5629077"/>
                <a:gd name="T5" fmla="*/ 736038 h 1373272"/>
                <a:gd name="T6" fmla="*/ 11796480 60000 65536"/>
                <a:gd name="T7" fmla="*/ 11796480 60000 65536"/>
                <a:gd name="T8" fmla="*/ 5898240 60000 65536"/>
                <a:gd name="T9" fmla="*/ 2808812 w 5629077"/>
                <a:gd name="T10" fmla="*/ 0 h 1373272"/>
                <a:gd name="T11" fmla="*/ 5629077 w 5629077"/>
                <a:gd name="T12" fmla="*/ 736038 h 1373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29077" h="1373272" stroke="0">
                  <a:moveTo>
                    <a:pt x="2808812" y="1"/>
                  </a:moveTo>
                  <a:lnTo>
                    <a:pt x="2808812" y="1"/>
                  </a:lnTo>
                  <a:cubicBezTo>
                    <a:pt x="2810720" y="0"/>
                    <a:pt x="2812629" y="-1"/>
                    <a:pt x="2814538" y="-1"/>
                  </a:cubicBezTo>
                  <a:cubicBezTo>
                    <a:pt x="4368964" y="0"/>
                    <a:pt x="5629077" y="307417"/>
                    <a:pt x="5629077" y="686636"/>
                  </a:cubicBezTo>
                  <a:cubicBezTo>
                    <a:pt x="5629077" y="703121"/>
                    <a:pt x="5626643" y="719601"/>
                    <a:pt x="5621781" y="736044"/>
                  </a:cubicBezTo>
                  <a:lnTo>
                    <a:pt x="2814539" y="686636"/>
                  </a:lnTo>
                  <a:lnTo>
                    <a:pt x="2808812" y="1"/>
                  </a:lnTo>
                  <a:close/>
                </a:path>
                <a:path w="5629077" h="1373272" fill="none">
                  <a:moveTo>
                    <a:pt x="2808812" y="1"/>
                  </a:moveTo>
                  <a:lnTo>
                    <a:pt x="2808812" y="1"/>
                  </a:lnTo>
                  <a:cubicBezTo>
                    <a:pt x="2810720" y="0"/>
                    <a:pt x="2812629" y="-1"/>
                    <a:pt x="2814538" y="-1"/>
                  </a:cubicBezTo>
                  <a:cubicBezTo>
                    <a:pt x="4368964" y="0"/>
                    <a:pt x="5629077" y="307417"/>
                    <a:pt x="5629077" y="686636"/>
                  </a:cubicBezTo>
                  <a:cubicBezTo>
                    <a:pt x="5629077" y="703121"/>
                    <a:pt x="5626643" y="719601"/>
                    <a:pt x="5621781" y="736044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7" name="Arc 205"/>
            <p:cNvSpPr>
              <a:spLocks/>
            </p:cNvSpPr>
            <p:nvPr/>
          </p:nvSpPr>
          <p:spPr bwMode="auto">
            <a:xfrm>
              <a:off x="1685878" y="1684915"/>
              <a:ext cx="2000180" cy="1471899"/>
            </a:xfrm>
            <a:custGeom>
              <a:avLst/>
              <a:gdLst>
                <a:gd name="T0" fmla="*/ 911674 w 2000180"/>
                <a:gd name="T1" fmla="*/ 2881 h 1471703"/>
                <a:gd name="T2" fmla="*/ 1000090 w 2000180"/>
                <a:gd name="T3" fmla="*/ 735852 h 1471703"/>
                <a:gd name="T4" fmla="*/ 1839190 w 2000180"/>
                <a:gd name="T5" fmla="*/ 1136223 h 1471703"/>
                <a:gd name="T6" fmla="*/ 11796480 60000 65536"/>
                <a:gd name="T7" fmla="*/ 11796480 60000 65536"/>
                <a:gd name="T8" fmla="*/ 5898240 60000 65536"/>
                <a:gd name="T9" fmla="*/ 911674 w 2000180"/>
                <a:gd name="T10" fmla="*/ 0 h 1471703"/>
                <a:gd name="T11" fmla="*/ 2000180 w 2000180"/>
                <a:gd name="T12" fmla="*/ 1136223 h 14717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0180" h="1471703" stroke="0">
                  <a:moveTo>
                    <a:pt x="911674" y="2881"/>
                  </a:moveTo>
                  <a:lnTo>
                    <a:pt x="911674" y="2881"/>
                  </a:lnTo>
                  <a:cubicBezTo>
                    <a:pt x="941073" y="961"/>
                    <a:pt x="970574" y="-1"/>
                    <a:pt x="1000090" y="-1"/>
                  </a:cubicBezTo>
                  <a:cubicBezTo>
                    <a:pt x="1552424" y="0"/>
                    <a:pt x="2000180" y="329452"/>
                    <a:pt x="2000180" y="735852"/>
                  </a:cubicBezTo>
                  <a:cubicBezTo>
                    <a:pt x="2000180" y="877947"/>
                    <a:pt x="1944265" y="1017003"/>
                    <a:pt x="1839189" y="1136225"/>
                  </a:cubicBezTo>
                  <a:lnTo>
                    <a:pt x="1000090" y="735852"/>
                  </a:lnTo>
                  <a:lnTo>
                    <a:pt x="911674" y="2881"/>
                  </a:lnTo>
                  <a:close/>
                </a:path>
                <a:path w="2000180" h="1471703" fill="none">
                  <a:moveTo>
                    <a:pt x="911674" y="2881"/>
                  </a:moveTo>
                  <a:lnTo>
                    <a:pt x="911674" y="2881"/>
                  </a:lnTo>
                  <a:cubicBezTo>
                    <a:pt x="941073" y="961"/>
                    <a:pt x="970574" y="-1"/>
                    <a:pt x="1000090" y="-1"/>
                  </a:cubicBezTo>
                  <a:cubicBezTo>
                    <a:pt x="1552424" y="0"/>
                    <a:pt x="2000180" y="329452"/>
                    <a:pt x="2000180" y="735852"/>
                  </a:cubicBezTo>
                  <a:cubicBezTo>
                    <a:pt x="2000180" y="877947"/>
                    <a:pt x="1944265" y="1017003"/>
                    <a:pt x="1839189" y="1136225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355600" y="1391169"/>
              <a:ext cx="3911462" cy="2943800"/>
            </a:xfrm>
            <a:prstGeom prst="roundRect">
              <a:avLst/>
            </a:pr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9" name="Arc 207"/>
            <p:cNvSpPr>
              <a:spLocks/>
            </p:cNvSpPr>
            <p:nvPr/>
          </p:nvSpPr>
          <p:spPr bwMode="auto">
            <a:xfrm>
              <a:off x="1685878" y="2273992"/>
              <a:ext cx="1908108" cy="1178155"/>
            </a:xfrm>
            <a:custGeom>
              <a:avLst/>
              <a:gdLst>
                <a:gd name="T0" fmla="*/ 883201 w 1908108"/>
                <a:gd name="T1" fmla="*/ 1627 h 1177998"/>
                <a:gd name="T2" fmla="*/ 954054 w 1908108"/>
                <a:gd name="T3" fmla="*/ 588999 h 1177998"/>
                <a:gd name="T4" fmla="*/ 1908108 w 1908108"/>
                <a:gd name="T5" fmla="*/ 588999 h 1177998"/>
                <a:gd name="T6" fmla="*/ 11796480 60000 65536"/>
                <a:gd name="T7" fmla="*/ 5898240 60000 65536"/>
                <a:gd name="T8" fmla="*/ 5898240 60000 65536"/>
                <a:gd name="T9" fmla="*/ 883201 w 1908108"/>
                <a:gd name="T10" fmla="*/ 0 h 1177998"/>
                <a:gd name="T11" fmla="*/ 1908108 w 1908108"/>
                <a:gd name="T12" fmla="*/ 588999 h 11779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8108" h="1177998" stroke="0">
                  <a:moveTo>
                    <a:pt x="883201" y="1627"/>
                  </a:moveTo>
                  <a:lnTo>
                    <a:pt x="883200" y="1626"/>
                  </a:lnTo>
                  <a:cubicBezTo>
                    <a:pt x="906777" y="542"/>
                    <a:pt x="930411" y="-1"/>
                    <a:pt x="954054" y="-1"/>
                  </a:cubicBezTo>
                  <a:cubicBezTo>
                    <a:pt x="1480963" y="0"/>
                    <a:pt x="1908108" y="263703"/>
                    <a:pt x="1908108" y="588999"/>
                  </a:cubicBezTo>
                  <a:cubicBezTo>
                    <a:pt x="1908108" y="588999"/>
                    <a:pt x="1908107" y="589000"/>
                    <a:pt x="1908107" y="589001"/>
                  </a:cubicBezTo>
                  <a:lnTo>
                    <a:pt x="954054" y="588999"/>
                  </a:lnTo>
                  <a:lnTo>
                    <a:pt x="883201" y="1627"/>
                  </a:lnTo>
                  <a:close/>
                </a:path>
                <a:path w="1908108" h="1177998" fill="none">
                  <a:moveTo>
                    <a:pt x="883201" y="1627"/>
                  </a:moveTo>
                  <a:lnTo>
                    <a:pt x="883200" y="1626"/>
                  </a:lnTo>
                  <a:cubicBezTo>
                    <a:pt x="906777" y="542"/>
                    <a:pt x="930411" y="-1"/>
                    <a:pt x="954054" y="-1"/>
                  </a:cubicBezTo>
                  <a:cubicBezTo>
                    <a:pt x="1480963" y="0"/>
                    <a:pt x="1908108" y="263703"/>
                    <a:pt x="1908108" y="588999"/>
                  </a:cubicBezTo>
                  <a:cubicBezTo>
                    <a:pt x="1908108" y="588999"/>
                    <a:pt x="1908107" y="589000"/>
                    <a:pt x="1908107" y="589001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0" name="Arc 208"/>
            <p:cNvSpPr>
              <a:spLocks/>
            </p:cNvSpPr>
            <p:nvPr/>
          </p:nvSpPr>
          <p:spPr bwMode="auto">
            <a:xfrm>
              <a:off x="1685878" y="2078692"/>
              <a:ext cx="1908108" cy="1176567"/>
            </a:xfrm>
            <a:custGeom>
              <a:avLst/>
              <a:gdLst>
                <a:gd name="T0" fmla="*/ 883296 w 1908108"/>
                <a:gd name="T1" fmla="*/ 1620 h 1176410"/>
                <a:gd name="T2" fmla="*/ 954054 w 1908108"/>
                <a:gd name="T3" fmla="*/ 588205 h 1176410"/>
                <a:gd name="T4" fmla="*/ 1871519 w 1908108"/>
                <a:gd name="T5" fmla="*/ 749539 h 1176410"/>
                <a:gd name="T6" fmla="*/ 11796480 60000 65536"/>
                <a:gd name="T7" fmla="*/ 11796480 60000 65536"/>
                <a:gd name="T8" fmla="*/ 5898240 60000 65536"/>
                <a:gd name="T9" fmla="*/ 883296 w 1908108"/>
                <a:gd name="T10" fmla="*/ 0 h 1176410"/>
                <a:gd name="T11" fmla="*/ 1908108 w 1908108"/>
                <a:gd name="T12" fmla="*/ 749539 h 11764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8108" h="1176410" stroke="0">
                  <a:moveTo>
                    <a:pt x="883296" y="1620"/>
                  </a:moveTo>
                  <a:lnTo>
                    <a:pt x="883295" y="1619"/>
                  </a:lnTo>
                  <a:cubicBezTo>
                    <a:pt x="906841" y="540"/>
                    <a:pt x="930443" y="-1"/>
                    <a:pt x="954054" y="-1"/>
                  </a:cubicBezTo>
                  <a:cubicBezTo>
                    <a:pt x="1480963" y="0"/>
                    <a:pt x="1908108" y="263348"/>
                    <a:pt x="1908108" y="588205"/>
                  </a:cubicBezTo>
                  <a:cubicBezTo>
                    <a:pt x="1908108" y="642769"/>
                    <a:pt x="1895793" y="697068"/>
                    <a:pt x="1871518" y="749540"/>
                  </a:cubicBezTo>
                  <a:lnTo>
                    <a:pt x="954054" y="588205"/>
                  </a:lnTo>
                  <a:lnTo>
                    <a:pt x="883296" y="1620"/>
                  </a:lnTo>
                  <a:close/>
                </a:path>
                <a:path w="1908108" h="1176410" fill="none">
                  <a:moveTo>
                    <a:pt x="883296" y="1620"/>
                  </a:moveTo>
                  <a:lnTo>
                    <a:pt x="883295" y="1619"/>
                  </a:lnTo>
                  <a:cubicBezTo>
                    <a:pt x="906841" y="540"/>
                    <a:pt x="930443" y="-1"/>
                    <a:pt x="954054" y="-1"/>
                  </a:cubicBezTo>
                  <a:cubicBezTo>
                    <a:pt x="1480963" y="0"/>
                    <a:pt x="1908108" y="263348"/>
                    <a:pt x="1908108" y="588205"/>
                  </a:cubicBezTo>
                  <a:cubicBezTo>
                    <a:pt x="1908108" y="642769"/>
                    <a:pt x="1895793" y="697068"/>
                    <a:pt x="1871518" y="749540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1" name="Arc 209"/>
            <p:cNvSpPr>
              <a:spLocks/>
            </p:cNvSpPr>
            <p:nvPr/>
          </p:nvSpPr>
          <p:spPr bwMode="auto">
            <a:xfrm>
              <a:off x="1776363" y="1881803"/>
              <a:ext cx="1817623" cy="1471899"/>
            </a:xfrm>
            <a:custGeom>
              <a:avLst/>
              <a:gdLst>
                <a:gd name="T0" fmla="*/ 820468 w 1817623"/>
                <a:gd name="T1" fmla="*/ 3485 h 1471703"/>
                <a:gd name="T2" fmla="*/ 908812 w 1817623"/>
                <a:gd name="T3" fmla="*/ 735852 h 1471703"/>
                <a:gd name="T4" fmla="*/ 1796920 w 1817623"/>
                <a:gd name="T5" fmla="*/ 892023 h 1471703"/>
                <a:gd name="T6" fmla="*/ 11796480 60000 65536"/>
                <a:gd name="T7" fmla="*/ 11796480 60000 65536"/>
                <a:gd name="T8" fmla="*/ 5898240 60000 65536"/>
                <a:gd name="T9" fmla="*/ 820468 w 1817623"/>
                <a:gd name="T10" fmla="*/ 0 h 1471703"/>
                <a:gd name="T11" fmla="*/ 1817623 w 1817623"/>
                <a:gd name="T12" fmla="*/ 892023 h 14717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7623" h="1471703" stroke="0">
                  <a:moveTo>
                    <a:pt x="820468" y="3485"/>
                  </a:moveTo>
                  <a:lnTo>
                    <a:pt x="820467" y="3484"/>
                  </a:lnTo>
                  <a:cubicBezTo>
                    <a:pt x="849828" y="1162"/>
                    <a:pt x="879310" y="-1"/>
                    <a:pt x="908811" y="-1"/>
                  </a:cubicBezTo>
                  <a:cubicBezTo>
                    <a:pt x="1410734" y="0"/>
                    <a:pt x="1817623" y="329452"/>
                    <a:pt x="1817623" y="735852"/>
                  </a:cubicBezTo>
                  <a:cubicBezTo>
                    <a:pt x="1817623" y="788358"/>
                    <a:pt x="1810682" y="840715"/>
                    <a:pt x="1796918" y="892025"/>
                  </a:cubicBezTo>
                  <a:lnTo>
                    <a:pt x="908812" y="735852"/>
                  </a:lnTo>
                  <a:lnTo>
                    <a:pt x="820468" y="3485"/>
                  </a:lnTo>
                  <a:close/>
                </a:path>
                <a:path w="1817623" h="1471703" fill="none">
                  <a:moveTo>
                    <a:pt x="820468" y="3485"/>
                  </a:moveTo>
                  <a:lnTo>
                    <a:pt x="820467" y="3484"/>
                  </a:lnTo>
                  <a:cubicBezTo>
                    <a:pt x="849828" y="1162"/>
                    <a:pt x="879310" y="-1"/>
                    <a:pt x="908811" y="-1"/>
                  </a:cubicBezTo>
                  <a:cubicBezTo>
                    <a:pt x="1410734" y="0"/>
                    <a:pt x="1817623" y="329452"/>
                    <a:pt x="1817623" y="735852"/>
                  </a:cubicBezTo>
                  <a:cubicBezTo>
                    <a:pt x="1817623" y="788358"/>
                    <a:pt x="1810682" y="840715"/>
                    <a:pt x="1796918" y="892025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2" name="Arc 210"/>
            <p:cNvSpPr>
              <a:spLocks/>
            </p:cNvSpPr>
            <p:nvPr/>
          </p:nvSpPr>
          <p:spPr bwMode="auto">
            <a:xfrm>
              <a:off x="1503323" y="2470880"/>
              <a:ext cx="2090663" cy="1373456"/>
            </a:xfrm>
            <a:custGeom>
              <a:avLst/>
              <a:gdLst>
                <a:gd name="T0" fmla="*/ 2088200 w 2090663"/>
                <a:gd name="T1" fmla="*/ 639531 h 1373273"/>
                <a:gd name="T2" fmla="*/ 1045332 w 2090663"/>
                <a:gd name="T3" fmla="*/ 686637 h 1373273"/>
                <a:gd name="T4" fmla="*/ 933474 w 2090663"/>
                <a:gd name="T5" fmla="*/ 1369331 h 1373273"/>
                <a:gd name="T6" fmla="*/ 17694720 60000 65536"/>
                <a:gd name="T7" fmla="*/ 17694720 60000 65536"/>
                <a:gd name="T8" fmla="*/ 11796480 60000 65536"/>
                <a:gd name="T9" fmla="*/ 933474 w 2090663"/>
                <a:gd name="T10" fmla="*/ 639531 h 1373273"/>
                <a:gd name="T11" fmla="*/ 2090663 w 2090663"/>
                <a:gd name="T12" fmla="*/ 1373273 h 1373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0663" h="1373273" stroke="0">
                  <a:moveTo>
                    <a:pt x="2088200" y="639531"/>
                  </a:moveTo>
                  <a:lnTo>
                    <a:pt x="2088200" y="639530"/>
                  </a:lnTo>
                  <a:cubicBezTo>
                    <a:pt x="2089841" y="655209"/>
                    <a:pt x="2090663" y="670921"/>
                    <a:pt x="2090663" y="686637"/>
                  </a:cubicBezTo>
                  <a:cubicBezTo>
                    <a:pt x="2090663" y="1065856"/>
                    <a:pt x="1622651" y="1373274"/>
                    <a:pt x="1045331" y="1373274"/>
                  </a:cubicBezTo>
                  <a:cubicBezTo>
                    <a:pt x="1007963" y="1373273"/>
                    <a:pt x="970623" y="1371957"/>
                    <a:pt x="933470" y="1369331"/>
                  </a:cubicBezTo>
                  <a:lnTo>
                    <a:pt x="1045332" y="686637"/>
                  </a:lnTo>
                  <a:lnTo>
                    <a:pt x="2088200" y="639531"/>
                  </a:lnTo>
                  <a:close/>
                </a:path>
                <a:path w="2090663" h="1373273" fill="none">
                  <a:moveTo>
                    <a:pt x="2088200" y="639531"/>
                  </a:moveTo>
                  <a:lnTo>
                    <a:pt x="2088200" y="639530"/>
                  </a:lnTo>
                  <a:cubicBezTo>
                    <a:pt x="2089841" y="655209"/>
                    <a:pt x="2090663" y="670921"/>
                    <a:pt x="2090663" y="686637"/>
                  </a:cubicBezTo>
                  <a:cubicBezTo>
                    <a:pt x="2090663" y="1065856"/>
                    <a:pt x="1622651" y="1373274"/>
                    <a:pt x="1045331" y="1373274"/>
                  </a:cubicBezTo>
                  <a:cubicBezTo>
                    <a:pt x="1007963" y="1373273"/>
                    <a:pt x="970623" y="1371957"/>
                    <a:pt x="933470" y="1369331"/>
                  </a:cubicBezTo>
                </a:path>
              </a:pathLst>
            </a:custGeom>
            <a:noFill/>
            <a:ln w="25400" cap="flat" cmpd="sng">
              <a:solidFill>
                <a:srgbClr val="4BACC6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230372" y="1588058"/>
              <a:ext cx="363524" cy="293745"/>
            </a:xfrm>
            <a:prstGeom prst="rect">
              <a:avLst/>
            </a:prstGeom>
            <a:solidFill>
              <a:srgbClr val="BFBFBF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>
              <a:outerShdw blurRad="63500" dist="38100" dir="8100000" algn="t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800" b="1" dirty="0">
                  <a:solidFill>
                    <a:schemeClr val="tx1"/>
                  </a:solidFill>
                  <a:latin typeface="+mn-lt"/>
                  <a:ea typeface="+mn-ea"/>
                </a:rPr>
                <a:t>LED 4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322444" y="1783359"/>
              <a:ext cx="363524" cy="295333"/>
            </a:xfrm>
            <a:prstGeom prst="rect">
              <a:avLst/>
            </a:prstGeom>
            <a:solidFill>
              <a:srgbClr val="BFBFBF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>
              <a:outerShdw blurRad="63500" dist="38100" dir="8100000" algn="t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800" b="1" dirty="0">
                  <a:solidFill>
                    <a:schemeClr val="tx1"/>
                  </a:solidFill>
                  <a:latin typeface="+mn-lt"/>
                  <a:ea typeface="+mn-ea"/>
                </a:rPr>
                <a:t>LED 3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412928" y="1980248"/>
              <a:ext cx="363525" cy="293744"/>
            </a:xfrm>
            <a:prstGeom prst="rect">
              <a:avLst/>
            </a:prstGeom>
            <a:solidFill>
              <a:srgbClr val="BFBFBF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>
              <a:outerShdw blurRad="63500" dist="38100" dir="8100000" algn="t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800" b="1" dirty="0">
                  <a:solidFill>
                    <a:schemeClr val="tx1"/>
                  </a:solidFill>
                  <a:latin typeface="+mn-lt"/>
                  <a:ea typeface="+mn-ea"/>
                </a:rPr>
                <a:t>LED 2 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593896" y="2175548"/>
              <a:ext cx="363525" cy="295333"/>
            </a:xfrm>
            <a:prstGeom prst="rect">
              <a:avLst/>
            </a:prstGeom>
            <a:solidFill>
              <a:srgbClr val="BFBFBF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>
              <a:outerShdw blurRad="63500" dist="38100" dir="8100000" algn="t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700" b="1" dirty="0">
                  <a:solidFill>
                    <a:schemeClr val="tx1"/>
                  </a:solidFill>
                  <a:latin typeface="+mn-lt"/>
                  <a:ea typeface="+mn-ea"/>
                </a:rPr>
                <a:t>LED 1</a:t>
              </a:r>
            </a:p>
          </p:txBody>
        </p:sp>
        <p:sp>
          <p:nvSpPr>
            <p:cNvPr id="37" name="Ellipse 36"/>
            <p:cNvSpPr/>
            <p:nvPr/>
          </p:nvSpPr>
          <p:spPr>
            <a:xfrm>
              <a:off x="3320946" y="2666181"/>
              <a:ext cx="636566" cy="66052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95305" y="2658242"/>
              <a:ext cx="1827148" cy="1456022"/>
            </a:xfrm>
            <a:prstGeom prst="rect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96892" y="1676975"/>
              <a:ext cx="1277893" cy="722454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0D0D0D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fr-FR" sz="1100" dirty="0">
                  <a:solidFill>
                    <a:schemeClr val="tx1"/>
                  </a:solidFill>
                  <a:latin typeface="+mn-lt"/>
                  <a:ea typeface="+mn-ea"/>
                </a:rPr>
                <a:t>Embedded </a:t>
              </a:r>
              <a:r>
                <a:rPr lang="fr-FR" sz="1100" dirty="0" err="1">
                  <a:solidFill>
                    <a:schemeClr val="tx1"/>
                  </a:solidFill>
                  <a:latin typeface="+mn-lt"/>
                  <a:ea typeface="+mn-ea"/>
                </a:rPr>
                <a:t>Electronic</a:t>
              </a:r>
              <a:endParaRPr lang="fr-FR" sz="1100" dirty="0">
                <a:solidFill>
                  <a:schemeClr val="tx1"/>
                </a:solidFill>
                <a:latin typeface="+mn-lt"/>
                <a:ea typeface="+mn-ea"/>
              </a:endParaRPr>
            </a:p>
            <a:p>
              <a:pPr algn="ctr">
                <a:defRPr/>
              </a:pPr>
              <a:endParaRPr lang="fr-FR" sz="1100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40" name="Trapèze 39"/>
            <p:cNvSpPr/>
            <p:nvPr/>
          </p:nvSpPr>
          <p:spPr>
            <a:xfrm rot="14300013">
              <a:off x="1069066" y="2884625"/>
              <a:ext cx="787554" cy="1046126"/>
            </a:xfrm>
            <a:prstGeom prst="trapezoid">
              <a:avLst>
                <a:gd name="adj" fmla="val 24737"/>
              </a:avLst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41" name="Organigramme : Données stockées 40"/>
            <p:cNvSpPr/>
            <p:nvPr/>
          </p:nvSpPr>
          <p:spPr>
            <a:xfrm rot="19715763">
              <a:off x="769923" y="3383872"/>
              <a:ext cx="360349" cy="639887"/>
            </a:xfrm>
            <a:prstGeom prst="flowChartOnlineStorag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42" name="Connecteur droit 41"/>
            <p:cNvCxnSpPr/>
            <p:nvPr/>
          </p:nvCxnSpPr>
          <p:spPr>
            <a:xfrm>
              <a:off x="996927" y="2393078"/>
              <a:ext cx="0" cy="476343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1038201" y="2393078"/>
              <a:ext cx="0" cy="476343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1079475" y="2393078"/>
              <a:ext cx="0" cy="476343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1120748" y="2393078"/>
              <a:ext cx="0" cy="476343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825483" y="2756686"/>
              <a:ext cx="476233" cy="195301"/>
            </a:xfrm>
            <a:prstGeom prst="rect">
              <a:avLst/>
            </a:prstGeom>
            <a:solidFill>
              <a:srgbClr val="9BBB59"/>
            </a:solidFill>
            <a:ln w="38100">
              <a:solidFill>
                <a:srgbClr val="0D0D0D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fr-FR" sz="700" b="1" dirty="0" err="1">
                  <a:solidFill>
                    <a:schemeClr val="tx1"/>
                  </a:solidFill>
                  <a:latin typeface="+mn-lt"/>
                  <a:ea typeface="+mn-ea"/>
                </a:rPr>
                <a:t>Adapt</a:t>
              </a:r>
              <a:r>
                <a:rPr lang="fr-FR" sz="700" b="1" dirty="0">
                  <a:solidFill>
                    <a:schemeClr val="tx1"/>
                  </a:solidFill>
                  <a:latin typeface="+mn-lt"/>
                  <a:ea typeface="+mn-ea"/>
                </a:rPr>
                <a:t>.</a:t>
              </a:r>
            </a:p>
            <a:p>
              <a:pPr algn="ctr">
                <a:defRPr/>
              </a:pPr>
              <a:endParaRPr lang="fr-FR" sz="700" b="1" dirty="0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grpSp>
          <p:nvGrpSpPr>
            <p:cNvPr id="47" name="Groupe 15"/>
            <p:cNvGrpSpPr>
              <a:grpSpLocks/>
            </p:cNvGrpSpPr>
            <p:nvPr/>
          </p:nvGrpSpPr>
          <p:grpSpPr bwMode="auto">
            <a:xfrm>
              <a:off x="5850469" y="3921649"/>
              <a:ext cx="871538" cy="1319212"/>
              <a:chOff x="4821216" y="785727"/>
              <a:chExt cx="947901" cy="1507307"/>
            </a:xfrm>
          </p:grpSpPr>
          <p:sp>
            <p:nvSpPr>
              <p:cNvPr id="62" name="Cadre 61"/>
              <p:cNvSpPr/>
              <p:nvPr/>
            </p:nvSpPr>
            <p:spPr>
              <a:xfrm>
                <a:off x="4851506" y="844341"/>
                <a:ext cx="873626" cy="1449549"/>
              </a:xfrm>
              <a:prstGeom prst="frame">
                <a:avLst>
                  <a:gd name="adj1" fmla="val 7661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820429" y="786287"/>
                <a:ext cx="947866" cy="3247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sp>
          <p:nvSpPr>
            <p:cNvPr id="48" name="Rectangle 47"/>
            <p:cNvSpPr/>
            <p:nvPr/>
          </p:nvSpPr>
          <p:spPr>
            <a:xfrm>
              <a:off x="5289376" y="5251136"/>
              <a:ext cx="1990655" cy="10955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988574" y="3806229"/>
              <a:ext cx="1929140" cy="1043488"/>
            </a:xfrm>
            <a:prstGeom prst="rect">
              <a:avLst/>
            </a:prstGeom>
            <a:ln w="635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600" b="1" dirty="0">
                  <a:solidFill>
                    <a:srgbClr val="000000"/>
                  </a:solidFill>
                  <a:ea typeface="ＭＳ Ｐゴシック" pitchFamily="34" charset="-128"/>
                </a:rPr>
                <a:t>« Stylus » probe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fr-FR" sz="1600" dirty="0">
                  <a:solidFill>
                    <a:srgbClr val="000000"/>
                  </a:solidFill>
                  <a:ea typeface="ＭＳ Ｐゴシック" pitchFamily="34" charset="-128"/>
                </a:rPr>
                <a:t> 4 excitation </a:t>
              </a:r>
              <a:r>
                <a:rPr lang="fr-FR" sz="1600" dirty="0" err="1">
                  <a:solidFill>
                    <a:srgbClr val="000000"/>
                  </a:solidFill>
                  <a:ea typeface="ＭＳ Ｐゴシック" pitchFamily="34" charset="-128"/>
                </a:rPr>
                <a:t>fibers</a:t>
              </a:r>
              <a:r>
                <a:rPr lang="fr-FR" sz="1600" dirty="0">
                  <a:solidFill>
                    <a:srgbClr val="000000"/>
                  </a:solidFill>
                  <a:ea typeface="ＭＳ Ｐゴシック" pitchFamily="34" charset="-128"/>
                </a:rPr>
                <a:t>.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fr-FR" sz="1600" dirty="0">
                  <a:solidFill>
                    <a:srgbClr val="000000"/>
                  </a:solidFill>
                  <a:ea typeface="ＭＳ Ｐゴシック" pitchFamily="34" charset="-128"/>
                </a:rPr>
                <a:t> 1 Read </a:t>
              </a:r>
              <a:r>
                <a:rPr lang="fr-FR" sz="1600" dirty="0" err="1">
                  <a:solidFill>
                    <a:srgbClr val="000000"/>
                  </a:solidFill>
                  <a:ea typeface="ＭＳ Ｐゴシック" pitchFamily="34" charset="-128"/>
                </a:rPr>
                <a:t>fiber</a:t>
              </a:r>
              <a:endParaRPr lang="fr-FR" sz="16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835098" y="2724930"/>
              <a:ext cx="620691" cy="2540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00" dirty="0"/>
                <a:t>CCD </a:t>
              </a:r>
              <a:r>
                <a:rPr lang="fr-FR" sz="1000" dirty="0" err="1"/>
                <a:t>Sensor</a:t>
              </a:r>
              <a:endParaRPr lang="fr-FR" sz="10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1484" y="3090126"/>
              <a:ext cx="857220" cy="2032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00" dirty="0"/>
                <a:t>Diffraction </a:t>
              </a:r>
              <a:r>
                <a:rPr lang="fr-FR" sz="1000" dirty="0" err="1"/>
                <a:t>gratings</a:t>
              </a:r>
              <a:endParaRPr lang="fr-FR" sz="1000" dirty="0"/>
            </a:p>
          </p:txBody>
        </p:sp>
        <p:sp>
          <p:nvSpPr>
            <p:cNvPr id="52" name="Rectangle à coins arrondis 51"/>
            <p:cNvSpPr/>
            <p:nvPr/>
          </p:nvSpPr>
          <p:spPr>
            <a:xfrm>
              <a:off x="2520950" y="1663700"/>
              <a:ext cx="107950" cy="45719"/>
            </a:xfrm>
            <a:prstGeom prst="roundRect">
              <a:avLst/>
            </a:prstGeom>
            <a:ln w="3175"/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940428" y="4375674"/>
              <a:ext cx="660400" cy="7874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>
              <a:noFill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54" name="Bande diagonale 53"/>
            <p:cNvSpPr/>
            <p:nvPr/>
          </p:nvSpPr>
          <p:spPr bwMode="auto">
            <a:xfrm rot="19169174" flipH="1" flipV="1">
              <a:off x="5759308" y="3977526"/>
              <a:ext cx="1301893" cy="813014"/>
            </a:xfrm>
            <a:prstGeom prst="diagStripe">
              <a:avLst>
                <a:gd name="adj" fmla="val 91978"/>
              </a:avLst>
            </a:pr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grpSp>
          <p:nvGrpSpPr>
            <p:cNvPr id="55" name="Groupe 96"/>
            <p:cNvGrpSpPr>
              <a:grpSpLocks/>
            </p:cNvGrpSpPr>
            <p:nvPr/>
          </p:nvGrpSpPr>
          <p:grpSpPr bwMode="auto">
            <a:xfrm>
              <a:off x="2253192" y="4746623"/>
              <a:ext cx="2022475" cy="1146177"/>
              <a:chOff x="4718052" y="1785915"/>
              <a:chExt cx="3979917" cy="2959141"/>
            </a:xfrm>
          </p:grpSpPr>
          <p:pic>
            <p:nvPicPr>
              <p:cNvPr id="59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7670" t="13852" r="1289" b="17235"/>
              <a:stretch>
                <a:fillRect/>
              </a:stretch>
            </p:blipFill>
            <p:spPr bwMode="auto">
              <a:xfrm>
                <a:off x="4791078" y="1785915"/>
                <a:ext cx="3432222" cy="2957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60" name="Connecteur droit avec flèche 59"/>
              <p:cNvCxnSpPr>
                <a:cxnSpLocks noChangeShapeType="1"/>
              </p:cNvCxnSpPr>
              <p:nvPr/>
            </p:nvCxnSpPr>
            <p:spPr bwMode="auto">
              <a:xfrm>
                <a:off x="4716879" y="4744571"/>
                <a:ext cx="3979777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  <p:cxnSp>
            <p:nvCxnSpPr>
              <p:cNvPr id="61" name="Connecteur droit avec flèche 60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477157" y="3320543"/>
                <a:ext cx="2844933" cy="3123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  <a:extLst>
                <a:ext uri="{909E8E84-426E-40dd-AFC4-6F175D3DCCD1}"/>
              </a:extLst>
            </p:spPr>
          </p:cxnSp>
        </p:grpSp>
        <p:sp>
          <p:nvSpPr>
            <p:cNvPr id="56" name="Rectangle 55"/>
            <p:cNvSpPr/>
            <p:nvPr/>
          </p:nvSpPr>
          <p:spPr>
            <a:xfrm>
              <a:off x="2446264" y="5979942"/>
              <a:ext cx="4114787" cy="878059"/>
            </a:xfrm>
            <a:prstGeom prst="rect">
              <a:avLst/>
            </a:prstGeom>
            <a:ln w="635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600" b="1" dirty="0"/>
                <a:t>Spectral information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fr-FR" sz="1600" dirty="0"/>
                <a:t> Fluorescences.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fr-FR" sz="1600" dirty="0"/>
                <a:t> 4LED = 4 </a:t>
              </a:r>
              <a:r>
                <a:rPr lang="fr-FR" sz="1600" dirty="0" err="1"/>
                <a:t>emission</a:t>
              </a:r>
              <a:r>
                <a:rPr lang="fr-FR" sz="1600" dirty="0"/>
                <a:t> </a:t>
              </a:r>
              <a:r>
                <a:rPr lang="fr-FR" sz="1600" dirty="0" err="1"/>
                <a:t>spectra</a:t>
              </a:r>
              <a:endParaRPr lang="fr-FR" sz="1600" dirty="0"/>
            </a:p>
          </p:txBody>
        </p:sp>
        <p:sp>
          <p:nvSpPr>
            <p:cNvPr id="57" name="Virage 240"/>
            <p:cNvSpPr>
              <a:spLocks/>
            </p:cNvSpPr>
            <p:nvPr/>
          </p:nvSpPr>
          <p:spPr bwMode="auto">
            <a:xfrm flipV="1">
              <a:off x="906444" y="4571554"/>
              <a:ext cx="854045" cy="1059069"/>
            </a:xfrm>
            <a:custGeom>
              <a:avLst/>
              <a:gdLst>
                <a:gd name="T0" fmla="*/ 640534 w 854045"/>
                <a:gd name="T1" fmla="*/ 0 h 1058927"/>
                <a:gd name="T2" fmla="*/ 640534 w 854045"/>
                <a:gd name="T3" fmla="*/ 427023 h 1058927"/>
                <a:gd name="T4" fmla="*/ 106756 w 854045"/>
                <a:gd name="T5" fmla="*/ 1058927 h 1058927"/>
                <a:gd name="T6" fmla="*/ 854045 w 854045"/>
                <a:gd name="T7" fmla="*/ 213511 h 1058927"/>
                <a:gd name="T8" fmla="*/ 17694720 60000 65536"/>
                <a:gd name="T9" fmla="*/ 5898240 60000 65536"/>
                <a:gd name="T10" fmla="*/ 589824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4045" h="1058927">
                  <a:moveTo>
                    <a:pt x="0" y="1058927"/>
                  </a:moveTo>
                  <a:lnTo>
                    <a:pt x="0" y="480400"/>
                  </a:lnTo>
                  <a:lnTo>
                    <a:pt x="-1" y="480399"/>
                  </a:lnTo>
                  <a:cubicBezTo>
                    <a:pt x="0" y="274041"/>
                    <a:pt x="167286" y="106755"/>
                    <a:pt x="373645" y="106755"/>
                  </a:cubicBezTo>
                  <a:cubicBezTo>
                    <a:pt x="373645" y="106754"/>
                    <a:pt x="373645" y="106755"/>
                    <a:pt x="373645" y="106755"/>
                  </a:cubicBezTo>
                  <a:lnTo>
                    <a:pt x="640534" y="106756"/>
                  </a:lnTo>
                  <a:lnTo>
                    <a:pt x="640534" y="0"/>
                  </a:lnTo>
                  <a:lnTo>
                    <a:pt x="854045" y="213511"/>
                  </a:lnTo>
                  <a:lnTo>
                    <a:pt x="640534" y="427023"/>
                  </a:lnTo>
                  <a:lnTo>
                    <a:pt x="640534" y="320267"/>
                  </a:lnTo>
                  <a:lnTo>
                    <a:pt x="373645" y="320267"/>
                  </a:lnTo>
                  <a:lnTo>
                    <a:pt x="373645" y="320266"/>
                  </a:lnTo>
                  <a:cubicBezTo>
                    <a:pt x="285205" y="320266"/>
                    <a:pt x="213511" y="391960"/>
                    <a:pt x="213511" y="480399"/>
                  </a:cubicBezTo>
                  <a:lnTo>
                    <a:pt x="213511" y="1058927"/>
                  </a:lnTo>
                  <a:lnTo>
                    <a:pt x="0" y="1058927"/>
                  </a:lnTo>
                  <a:close/>
                </a:path>
              </a:pathLst>
            </a:custGeom>
            <a:gradFill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C:\Users\floriane.bardeau\AppData\Local\Microsoft\Windows\Temporary Internet Files\Content.Outlook\D4IABT1C\FluroalysT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297" y="2644058"/>
            <a:ext cx="5296620" cy="271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6056313" y="3108325"/>
            <a:ext cx="180975" cy="344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PT" sz="1800"/>
          </a:p>
        </p:txBody>
      </p:sp>
      <p:sp>
        <p:nvSpPr>
          <p:cNvPr id="5125" name="Marcador de Posição do Número do Diapositivo 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AFA539E-3CB9-4822-9507-14F30E331C35}" type="slidenum">
              <a:rPr lang="en-US" smtClean="0">
                <a:solidFill>
                  <a:srgbClr val="42718C"/>
                </a:solidFill>
                <a:latin typeface="Arial" pitchFamily="34" charset="0"/>
                <a:ea typeface="DejaVu Sans"/>
                <a:cs typeface="DejaVu Sans"/>
              </a:rPr>
              <a:pPr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mtClean="0">
              <a:solidFill>
                <a:srgbClr val="42718C"/>
              </a:solidFill>
              <a:latin typeface="Arial" pitchFamily="34" charset="0"/>
              <a:ea typeface="DejaVu Sans"/>
              <a:cs typeface="DejaVu Sans"/>
            </a:endParaRPr>
          </a:p>
        </p:txBody>
      </p:sp>
      <p:sp>
        <p:nvSpPr>
          <p:cNvPr id="5126" name="Marcador de Posição do Número do Diapositivo 13"/>
          <p:cNvSpPr txBox="1">
            <a:spLocks/>
          </p:cNvSpPr>
          <p:nvPr/>
        </p:nvSpPr>
        <p:spPr bwMode="auto">
          <a:xfrm>
            <a:off x="7740650" y="6748463"/>
            <a:ext cx="1670050" cy="81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DC8A8E-6C85-43F3-B285-9252D5D8F0D3}" type="slidenum">
              <a:rPr lang="en-US" sz="1200">
                <a:solidFill>
                  <a:srgbClr val="42718C"/>
                </a:solidFill>
              </a:rPr>
              <a:pPr algn="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200">
              <a:solidFill>
                <a:srgbClr val="42718C"/>
              </a:solidFill>
            </a:endParaRPr>
          </a:p>
        </p:txBody>
      </p:sp>
      <p:pic>
        <p:nvPicPr>
          <p:cNvPr id="5127" name="Picture 10" descr="http://processing-contaminants-prometheus.com/images/imageIn.jpg"/>
          <p:cNvPicPr>
            <a:picLocks noChangeAspect="1" noChangeArrowheads="1"/>
          </p:cNvPicPr>
          <p:nvPr/>
        </p:nvPicPr>
        <p:blipFill>
          <a:blip r:embed="rId4" cstate="print"/>
          <a:srcRect r="38611"/>
          <a:stretch>
            <a:fillRect/>
          </a:stretch>
        </p:blipFill>
        <p:spPr bwMode="auto">
          <a:xfrm>
            <a:off x="4133169" y="5527559"/>
            <a:ext cx="5481629" cy="164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" name="Rectangle à coins arrondis 130"/>
          <p:cNvSpPr/>
          <p:nvPr/>
        </p:nvSpPr>
        <p:spPr bwMode="auto">
          <a:xfrm>
            <a:off x="-396240" y="1249680"/>
            <a:ext cx="6979920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45720" y="1341120"/>
            <a:ext cx="6659880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FF"/>
                </a:solidFill>
              </a:rPr>
              <a:t>Scheme of the optical design and software</a:t>
            </a:r>
            <a:endParaRPr lang="en-US" b="1" dirty="0" smtClean="0">
              <a:solidFill>
                <a:srgbClr val="FFFFFF"/>
              </a:solidFill>
            </a:endParaRPr>
          </a:p>
          <a:p>
            <a:endParaRPr lang="fr-FR" dirty="0"/>
          </a:p>
        </p:txBody>
      </p:sp>
      <p:sp>
        <p:nvSpPr>
          <p:cNvPr id="204" name="Rogner un rectangle avec un coin diagonal 203"/>
          <p:cNvSpPr/>
          <p:nvPr/>
        </p:nvSpPr>
        <p:spPr bwMode="auto">
          <a:xfrm>
            <a:off x="345057" y="2122098"/>
            <a:ext cx="2018581" cy="448574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FLUORALYS</a:t>
            </a:r>
          </a:p>
        </p:txBody>
      </p:sp>
      <p:sp>
        <p:nvSpPr>
          <p:cNvPr id="226" name="ZoneTexte 225"/>
          <p:cNvSpPr txBox="1"/>
          <p:nvPr/>
        </p:nvSpPr>
        <p:spPr>
          <a:xfrm>
            <a:off x="6837852" y="2342830"/>
            <a:ext cx="2794958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EB760E"/>
                </a:solidFill>
              </a:rPr>
              <a:t>SOFTWARE</a:t>
            </a:r>
            <a:endParaRPr lang="fr-FR" dirty="0">
              <a:solidFill>
                <a:srgbClr val="EB760E"/>
              </a:solidFill>
            </a:endParaRPr>
          </a:p>
        </p:txBody>
      </p:sp>
      <p:sp>
        <p:nvSpPr>
          <p:cNvPr id="236" name="ZoneTexte 235"/>
          <p:cNvSpPr txBox="1"/>
          <p:nvPr/>
        </p:nvSpPr>
        <p:spPr>
          <a:xfrm>
            <a:off x="5969478" y="2881223"/>
            <a:ext cx="43822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Measurement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controle</a:t>
            </a:r>
            <a:endParaRPr lang="fr-FR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Analysis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of Fluorescence information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 Application of calibration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models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Calculation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means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std</a:t>
            </a:r>
            <a:endParaRPr lang="fr-FR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Database</a:t>
            </a:r>
            <a:endParaRPr lang="fr-FR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Monitoring the control </a:t>
            </a:r>
            <a:r>
              <a:rPr lang="fr-FR" sz="1600" dirty="0" err="1" smtClean="0">
                <a:solidFill>
                  <a:schemeClr val="accent6">
                    <a:lumMod val="75000"/>
                  </a:schemeClr>
                </a:solidFill>
              </a:rPr>
              <a:t>map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fr-F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à coins arrondis 28"/>
          <p:cNvSpPr/>
          <p:nvPr/>
        </p:nvSpPr>
        <p:spPr bwMode="auto">
          <a:xfrm>
            <a:off x="259975" y="4952999"/>
            <a:ext cx="9556378" cy="23622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1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8" name="Rectangle à coins arrondis 27"/>
          <p:cNvSpPr/>
          <p:nvPr/>
        </p:nvSpPr>
        <p:spPr bwMode="auto">
          <a:xfrm>
            <a:off x="228600" y="2433917"/>
            <a:ext cx="9547412" cy="221876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1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7" name="Espace réservé du contenu 2"/>
          <p:cNvSpPr txBox="1">
            <a:spLocks/>
          </p:cNvSpPr>
          <p:nvPr/>
        </p:nvSpPr>
        <p:spPr bwMode="auto">
          <a:xfrm>
            <a:off x="373063" y="1768475"/>
            <a:ext cx="8607425" cy="6405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/>
            <a:endParaRPr lang="fr-FR" sz="1200">
              <a:solidFill>
                <a:srgbClr val="203963"/>
              </a:solidFill>
            </a:endParaRPr>
          </a:p>
        </p:txBody>
      </p:sp>
      <p:pic>
        <p:nvPicPr>
          <p:cNvPr id="6149" name="Image 6"/>
          <p:cNvPicPr>
            <a:picLocks noChangeAspect="1" noChangeArrowheads="1"/>
          </p:cNvPicPr>
          <p:nvPr/>
        </p:nvPicPr>
        <p:blipFill>
          <a:blip r:embed="rId2" cstate="print"/>
          <a:srcRect t="11706" b="5416"/>
          <a:stretch>
            <a:fillRect/>
          </a:stretch>
        </p:blipFill>
        <p:spPr bwMode="auto">
          <a:xfrm>
            <a:off x="524435" y="2716304"/>
            <a:ext cx="3148013" cy="18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Image 7"/>
          <p:cNvPicPr>
            <a:picLocks noChangeAspect="1" noChangeArrowheads="1"/>
          </p:cNvPicPr>
          <p:nvPr/>
        </p:nvPicPr>
        <p:blipFill>
          <a:blip r:embed="rId3" cstate="print"/>
          <a:srcRect t="9657"/>
          <a:stretch>
            <a:fillRect/>
          </a:stretch>
        </p:blipFill>
        <p:spPr bwMode="auto">
          <a:xfrm>
            <a:off x="562254" y="5163671"/>
            <a:ext cx="3243263" cy="195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Image 8"/>
          <p:cNvPicPr>
            <a:picLocks noChangeAspect="1" noChangeArrowheads="1"/>
          </p:cNvPicPr>
          <p:nvPr/>
        </p:nvPicPr>
        <p:blipFill>
          <a:blip r:embed="rId4" cstate="print"/>
          <a:srcRect t="13457"/>
          <a:stretch>
            <a:fillRect/>
          </a:stretch>
        </p:blipFill>
        <p:spPr bwMode="auto">
          <a:xfrm>
            <a:off x="4718610" y="2743197"/>
            <a:ext cx="3121025" cy="180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Imag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5182" y="5177098"/>
            <a:ext cx="2882713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8949203" y="2325107"/>
            <a:ext cx="934384" cy="43153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000" dirty="0">
                <a:solidFill>
                  <a:schemeClr val="tx1"/>
                </a:solidFill>
              </a:rPr>
              <a:t>CML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608638" y="4854389"/>
            <a:ext cx="1350964" cy="4188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</a:rPr>
              <a:t>Fluoralys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163" name="ZoneTexte 20"/>
          <p:cNvSpPr txBox="1">
            <a:spLocks noChangeArrowheads="1"/>
          </p:cNvSpPr>
          <p:nvPr/>
        </p:nvSpPr>
        <p:spPr bwMode="auto">
          <a:xfrm>
            <a:off x="3526398" y="2860842"/>
            <a:ext cx="978858" cy="43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7030A0"/>
                </a:solidFill>
              </a:rPr>
              <a:t>DHA </a:t>
            </a:r>
            <a:r>
              <a:rPr lang="fr-FR" sz="1200" b="1" dirty="0" smtClean="0">
                <a:solidFill>
                  <a:srgbClr val="7030A0"/>
                </a:solidFill>
              </a:rPr>
              <a:t>+ </a:t>
            </a:r>
            <a:r>
              <a:rPr lang="fr-FR" sz="1200" b="1" dirty="0" err="1" smtClean="0">
                <a:solidFill>
                  <a:srgbClr val="7030A0"/>
                </a:solidFill>
              </a:rPr>
              <a:t>iron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 smtClean="0">
                <a:solidFill>
                  <a:srgbClr val="C00000"/>
                </a:solidFill>
              </a:rPr>
              <a:t>DHA - </a:t>
            </a:r>
            <a:r>
              <a:rPr lang="fr-FR" sz="1200" b="1" dirty="0" err="1">
                <a:solidFill>
                  <a:srgbClr val="C00000"/>
                </a:solidFill>
              </a:rPr>
              <a:t>iron</a:t>
            </a:r>
            <a:endParaRPr lang="fr-FR" sz="1200" b="1" dirty="0">
              <a:solidFill>
                <a:srgbClr val="C00000"/>
              </a:solidFill>
            </a:endParaRPr>
          </a:p>
        </p:txBody>
      </p:sp>
      <p:sp>
        <p:nvSpPr>
          <p:cNvPr id="6164" name="ZoneTexte 21"/>
          <p:cNvSpPr txBox="1">
            <a:spLocks noChangeArrowheads="1"/>
          </p:cNvSpPr>
          <p:nvPr/>
        </p:nvSpPr>
        <p:spPr bwMode="auto">
          <a:xfrm>
            <a:off x="3614643" y="5348903"/>
            <a:ext cx="978858" cy="43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7030A0"/>
                </a:solidFill>
              </a:rPr>
              <a:t>DHA </a:t>
            </a:r>
            <a:r>
              <a:rPr lang="fr-FR" sz="1200" b="1" dirty="0" smtClean="0">
                <a:solidFill>
                  <a:srgbClr val="7030A0"/>
                </a:solidFill>
              </a:rPr>
              <a:t>+ </a:t>
            </a:r>
            <a:r>
              <a:rPr lang="fr-FR" sz="1200" b="1" dirty="0" err="1" smtClean="0">
                <a:solidFill>
                  <a:srgbClr val="7030A0"/>
                </a:solidFill>
              </a:rPr>
              <a:t>iron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>
                <a:solidFill>
                  <a:srgbClr val="C00000"/>
                </a:solidFill>
              </a:rPr>
              <a:t>DHA - </a:t>
            </a:r>
            <a:r>
              <a:rPr lang="fr-FR" sz="1200" b="1" dirty="0" err="1">
                <a:solidFill>
                  <a:srgbClr val="C00000"/>
                </a:solidFill>
              </a:rPr>
              <a:t>iron</a:t>
            </a:r>
            <a:endParaRPr lang="fr-FR" sz="1200" b="1" dirty="0">
              <a:solidFill>
                <a:srgbClr val="C00000"/>
              </a:solidFill>
            </a:endParaRPr>
          </a:p>
        </p:txBody>
      </p:sp>
      <p:sp>
        <p:nvSpPr>
          <p:cNvPr id="22" name="ZoneTexte 20"/>
          <p:cNvSpPr txBox="1">
            <a:spLocks noChangeArrowheads="1"/>
          </p:cNvSpPr>
          <p:nvPr/>
        </p:nvSpPr>
        <p:spPr bwMode="auto">
          <a:xfrm>
            <a:off x="7688564" y="3596916"/>
            <a:ext cx="1725857" cy="43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7030A0"/>
                </a:solidFill>
              </a:rPr>
              <a:t>DHA </a:t>
            </a:r>
            <a:r>
              <a:rPr lang="fr-FR" sz="1200" b="1" dirty="0" smtClean="0">
                <a:solidFill>
                  <a:srgbClr val="7030A0"/>
                </a:solidFill>
              </a:rPr>
              <a:t>+ lactose + </a:t>
            </a:r>
            <a:r>
              <a:rPr lang="fr-FR" sz="1200" b="1" dirty="0" err="1" smtClean="0">
                <a:solidFill>
                  <a:srgbClr val="7030A0"/>
                </a:solidFill>
              </a:rPr>
              <a:t>vitC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 smtClean="0">
                <a:solidFill>
                  <a:srgbClr val="00B050"/>
                </a:solidFill>
              </a:rPr>
              <a:t>DHA + </a:t>
            </a:r>
            <a:r>
              <a:rPr lang="fr-FR" sz="1200" b="1" dirty="0" err="1" smtClean="0">
                <a:solidFill>
                  <a:srgbClr val="00B050"/>
                </a:solidFill>
              </a:rPr>
              <a:t>maltodextrin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23" name="ZoneTexte 20"/>
          <p:cNvSpPr txBox="1">
            <a:spLocks noChangeArrowheads="1"/>
          </p:cNvSpPr>
          <p:nvPr/>
        </p:nvSpPr>
        <p:spPr bwMode="auto">
          <a:xfrm>
            <a:off x="8221482" y="5456480"/>
            <a:ext cx="1682577" cy="43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rgbClr val="7030A0"/>
                </a:solidFill>
              </a:rPr>
              <a:t>DHA </a:t>
            </a:r>
            <a:r>
              <a:rPr lang="fr-FR" sz="1200" b="1" dirty="0" smtClean="0">
                <a:solidFill>
                  <a:srgbClr val="7030A0"/>
                </a:solidFill>
              </a:rPr>
              <a:t>+ lactose + </a:t>
            </a:r>
            <a:r>
              <a:rPr lang="fr-FR" sz="1200" b="1" dirty="0" err="1" smtClean="0">
                <a:solidFill>
                  <a:srgbClr val="7030A0"/>
                </a:solidFill>
              </a:rPr>
              <a:t>vitC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 smtClean="0">
                <a:solidFill>
                  <a:srgbClr val="00B050"/>
                </a:solidFill>
              </a:rPr>
              <a:t>DHA + </a:t>
            </a:r>
            <a:r>
              <a:rPr lang="fr-FR" sz="1200" b="1" dirty="0" err="1" smtClean="0">
                <a:solidFill>
                  <a:srgbClr val="00B050"/>
                </a:solidFill>
              </a:rPr>
              <a:t>maltodextrin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 bwMode="auto">
          <a:xfrm>
            <a:off x="-396241" y="1249680"/>
            <a:ext cx="9015806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1362740"/>
            <a:ext cx="9063318" cy="43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Real time </a:t>
            </a:r>
            <a:r>
              <a:rPr lang="fr-FR" b="1" dirty="0" err="1" smtClean="0"/>
              <a:t>diagnosis</a:t>
            </a:r>
            <a:r>
              <a:rPr lang="fr-FR" b="1" dirty="0" smtClean="0"/>
              <a:t> on </a:t>
            </a:r>
            <a:r>
              <a:rPr lang="fr-FR" b="1" dirty="0" err="1" smtClean="0"/>
              <a:t>recipe</a:t>
            </a:r>
            <a:r>
              <a:rPr lang="fr-FR" b="1" dirty="0" smtClean="0"/>
              <a:t> sensitive to </a:t>
            </a:r>
            <a:r>
              <a:rPr lang="fr-FR" b="1" dirty="0" err="1" smtClean="0"/>
              <a:t>heat</a:t>
            </a:r>
            <a:r>
              <a:rPr lang="fr-FR" b="1" dirty="0" smtClean="0"/>
              <a:t> damage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C156C64-F2E3-4697-A7EE-19709F06258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5" name="Rectangle à coins arrondis 4"/>
          <p:cNvSpPr/>
          <p:nvPr/>
        </p:nvSpPr>
        <p:spPr bwMode="auto">
          <a:xfrm>
            <a:off x="-544159" y="1384150"/>
            <a:ext cx="4107629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138083" y="1483764"/>
            <a:ext cx="7443321" cy="435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Impact of </a:t>
            </a:r>
            <a:r>
              <a:rPr lang="fr-FR" b="1" dirty="0" err="1" smtClean="0"/>
              <a:t>storage</a:t>
            </a:r>
            <a:endParaRPr lang="fr-FR" b="1" dirty="0"/>
          </a:p>
        </p:txBody>
      </p:sp>
      <p:graphicFrame>
        <p:nvGraphicFramePr>
          <p:cNvPr id="7" name="Graphique 6"/>
          <p:cNvGraphicFramePr/>
          <p:nvPr/>
        </p:nvGraphicFramePr>
        <p:xfrm>
          <a:off x="1815350" y="3200401"/>
          <a:ext cx="5392273" cy="3966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691717" y="4706471"/>
            <a:ext cx="3357096" cy="1466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>
                <a:solidFill>
                  <a:srgbClr val="C00000"/>
                </a:solidFill>
              </a:rPr>
              <a:t>Formula 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Formula B</a:t>
            </a: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46549" y="2357076"/>
            <a:ext cx="4814047" cy="451789"/>
          </a:xfrm>
          <a:prstGeom prst="snip2Diag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B760E"/>
                </a:solidFill>
                <a:latin typeface="Calibri" pitchFamily="34" charset="0"/>
              </a:rPr>
              <a:t>  </a:t>
            </a:r>
            <a:r>
              <a:rPr lang="fr-FR" sz="2000" b="1" dirty="0" err="1" smtClean="0">
                <a:solidFill>
                  <a:srgbClr val="EB760E"/>
                </a:solidFill>
                <a:latin typeface="Calibri" pitchFamily="34" charset="0"/>
              </a:rPr>
              <a:t>Accelerated</a:t>
            </a:r>
            <a:r>
              <a:rPr lang="fr-FR" sz="2000" b="1" dirty="0" smtClean="0">
                <a:solidFill>
                  <a:srgbClr val="EB760E"/>
                </a:solidFill>
                <a:latin typeface="Calibri" pitchFamily="34" charset="0"/>
              </a:rPr>
              <a:t> for 60 </a:t>
            </a:r>
            <a:r>
              <a:rPr lang="fr-FR" sz="2000" b="1" dirty="0" err="1" smtClean="0">
                <a:solidFill>
                  <a:srgbClr val="EB760E"/>
                </a:solidFill>
                <a:latin typeface="Calibri" pitchFamily="34" charset="0"/>
              </a:rPr>
              <a:t>days</a:t>
            </a:r>
            <a:r>
              <a:rPr lang="fr-FR" sz="2000" b="1" dirty="0" smtClean="0">
                <a:solidFill>
                  <a:srgbClr val="EB760E"/>
                </a:solidFill>
                <a:latin typeface="Calibri" pitchFamily="34" charset="0"/>
              </a:rPr>
              <a:t> at 50°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708313" y="2423544"/>
            <a:ext cx="384586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EB760E"/>
                </a:solidFill>
                <a:latin typeface="Calibri" pitchFamily="34" charset="0"/>
              </a:rPr>
              <a:t>Celsius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rme libre 30"/>
          <p:cNvSpPr/>
          <p:nvPr/>
        </p:nvSpPr>
        <p:spPr bwMode="auto">
          <a:xfrm>
            <a:off x="502023" y="4670612"/>
            <a:ext cx="3442447" cy="2810436"/>
          </a:xfrm>
          <a:custGeom>
            <a:avLst/>
            <a:gdLst>
              <a:gd name="connsiteX0" fmla="*/ 0 w 3442447"/>
              <a:gd name="connsiteY0" fmla="*/ 468415 h 2810436"/>
              <a:gd name="connsiteX1" fmla="*/ 137196 w 3442447"/>
              <a:gd name="connsiteY1" fmla="*/ 137196 h 2810436"/>
              <a:gd name="connsiteX2" fmla="*/ 468416 w 3442447"/>
              <a:gd name="connsiteY2" fmla="*/ 1 h 2810436"/>
              <a:gd name="connsiteX3" fmla="*/ 2974032 w 3442447"/>
              <a:gd name="connsiteY3" fmla="*/ 0 h 2810436"/>
              <a:gd name="connsiteX4" fmla="*/ 3305251 w 3442447"/>
              <a:gd name="connsiteY4" fmla="*/ 137196 h 2810436"/>
              <a:gd name="connsiteX5" fmla="*/ 3442446 w 3442447"/>
              <a:gd name="connsiteY5" fmla="*/ 468416 h 2810436"/>
              <a:gd name="connsiteX6" fmla="*/ 3442447 w 3442447"/>
              <a:gd name="connsiteY6" fmla="*/ 2342021 h 2810436"/>
              <a:gd name="connsiteX7" fmla="*/ 3305251 w 3442447"/>
              <a:gd name="connsiteY7" fmla="*/ 2673241 h 2810436"/>
              <a:gd name="connsiteX8" fmla="*/ 2974031 w 3442447"/>
              <a:gd name="connsiteY8" fmla="*/ 2810436 h 2810436"/>
              <a:gd name="connsiteX9" fmla="*/ 468415 w 3442447"/>
              <a:gd name="connsiteY9" fmla="*/ 2810436 h 2810436"/>
              <a:gd name="connsiteX10" fmla="*/ 137196 w 3442447"/>
              <a:gd name="connsiteY10" fmla="*/ 2673240 h 2810436"/>
              <a:gd name="connsiteX11" fmla="*/ 1 w 3442447"/>
              <a:gd name="connsiteY11" fmla="*/ 2342020 h 2810436"/>
              <a:gd name="connsiteX12" fmla="*/ 0 w 3442447"/>
              <a:gd name="connsiteY12" fmla="*/ 468415 h 281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42447" h="2810436">
                <a:moveTo>
                  <a:pt x="0" y="468415"/>
                </a:moveTo>
                <a:cubicBezTo>
                  <a:pt x="0" y="344184"/>
                  <a:pt x="49351" y="225040"/>
                  <a:pt x="137196" y="137196"/>
                </a:cubicBezTo>
                <a:cubicBezTo>
                  <a:pt x="225041" y="49351"/>
                  <a:pt x="344184" y="1"/>
                  <a:pt x="468416" y="1"/>
                </a:cubicBezTo>
                <a:lnTo>
                  <a:pt x="2974032" y="0"/>
                </a:lnTo>
                <a:cubicBezTo>
                  <a:pt x="3098263" y="0"/>
                  <a:pt x="3217407" y="49351"/>
                  <a:pt x="3305251" y="137196"/>
                </a:cubicBezTo>
                <a:cubicBezTo>
                  <a:pt x="3393096" y="225041"/>
                  <a:pt x="3442446" y="344184"/>
                  <a:pt x="3442446" y="468416"/>
                </a:cubicBezTo>
                <a:cubicBezTo>
                  <a:pt x="3442446" y="1092951"/>
                  <a:pt x="3442447" y="1717486"/>
                  <a:pt x="3442447" y="2342021"/>
                </a:cubicBezTo>
                <a:cubicBezTo>
                  <a:pt x="3442447" y="2466252"/>
                  <a:pt x="3393096" y="2585396"/>
                  <a:pt x="3305251" y="2673241"/>
                </a:cubicBezTo>
                <a:cubicBezTo>
                  <a:pt x="3217406" y="2761086"/>
                  <a:pt x="3098263" y="2810437"/>
                  <a:pt x="2974031" y="2810436"/>
                </a:cubicBezTo>
                <a:lnTo>
                  <a:pt x="468415" y="2810436"/>
                </a:lnTo>
                <a:cubicBezTo>
                  <a:pt x="344184" y="2810436"/>
                  <a:pt x="225040" y="2761085"/>
                  <a:pt x="137196" y="2673240"/>
                </a:cubicBezTo>
                <a:cubicBezTo>
                  <a:pt x="49351" y="2585395"/>
                  <a:pt x="1" y="2466252"/>
                  <a:pt x="1" y="2342020"/>
                </a:cubicBezTo>
                <a:cubicBezTo>
                  <a:pt x="1" y="1717485"/>
                  <a:pt x="0" y="1092950"/>
                  <a:pt x="0" y="468415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7" name="Forme libre 26"/>
          <p:cNvSpPr/>
          <p:nvPr/>
        </p:nvSpPr>
        <p:spPr bwMode="auto">
          <a:xfrm>
            <a:off x="4639235" y="4679576"/>
            <a:ext cx="3442447" cy="2810436"/>
          </a:xfrm>
          <a:custGeom>
            <a:avLst/>
            <a:gdLst>
              <a:gd name="connsiteX0" fmla="*/ 0 w 3442447"/>
              <a:gd name="connsiteY0" fmla="*/ 468415 h 2810436"/>
              <a:gd name="connsiteX1" fmla="*/ 137196 w 3442447"/>
              <a:gd name="connsiteY1" fmla="*/ 137196 h 2810436"/>
              <a:gd name="connsiteX2" fmla="*/ 468416 w 3442447"/>
              <a:gd name="connsiteY2" fmla="*/ 1 h 2810436"/>
              <a:gd name="connsiteX3" fmla="*/ 2974032 w 3442447"/>
              <a:gd name="connsiteY3" fmla="*/ 0 h 2810436"/>
              <a:gd name="connsiteX4" fmla="*/ 3305251 w 3442447"/>
              <a:gd name="connsiteY4" fmla="*/ 137196 h 2810436"/>
              <a:gd name="connsiteX5" fmla="*/ 3442446 w 3442447"/>
              <a:gd name="connsiteY5" fmla="*/ 468416 h 2810436"/>
              <a:gd name="connsiteX6" fmla="*/ 3442447 w 3442447"/>
              <a:gd name="connsiteY6" fmla="*/ 2342021 h 2810436"/>
              <a:gd name="connsiteX7" fmla="*/ 3305251 w 3442447"/>
              <a:gd name="connsiteY7" fmla="*/ 2673241 h 2810436"/>
              <a:gd name="connsiteX8" fmla="*/ 2974031 w 3442447"/>
              <a:gd name="connsiteY8" fmla="*/ 2810436 h 2810436"/>
              <a:gd name="connsiteX9" fmla="*/ 468415 w 3442447"/>
              <a:gd name="connsiteY9" fmla="*/ 2810436 h 2810436"/>
              <a:gd name="connsiteX10" fmla="*/ 137196 w 3442447"/>
              <a:gd name="connsiteY10" fmla="*/ 2673240 h 2810436"/>
              <a:gd name="connsiteX11" fmla="*/ 1 w 3442447"/>
              <a:gd name="connsiteY11" fmla="*/ 2342020 h 2810436"/>
              <a:gd name="connsiteX12" fmla="*/ 0 w 3442447"/>
              <a:gd name="connsiteY12" fmla="*/ 468415 h 281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42447" h="2810436">
                <a:moveTo>
                  <a:pt x="0" y="468415"/>
                </a:moveTo>
                <a:cubicBezTo>
                  <a:pt x="0" y="344184"/>
                  <a:pt x="49351" y="225040"/>
                  <a:pt x="137196" y="137196"/>
                </a:cubicBezTo>
                <a:cubicBezTo>
                  <a:pt x="225041" y="49351"/>
                  <a:pt x="344184" y="1"/>
                  <a:pt x="468416" y="1"/>
                </a:cubicBezTo>
                <a:lnTo>
                  <a:pt x="2974032" y="0"/>
                </a:lnTo>
                <a:cubicBezTo>
                  <a:pt x="3098263" y="0"/>
                  <a:pt x="3217407" y="49351"/>
                  <a:pt x="3305251" y="137196"/>
                </a:cubicBezTo>
                <a:cubicBezTo>
                  <a:pt x="3393096" y="225041"/>
                  <a:pt x="3442446" y="344184"/>
                  <a:pt x="3442446" y="468416"/>
                </a:cubicBezTo>
                <a:cubicBezTo>
                  <a:pt x="3442446" y="1092951"/>
                  <a:pt x="3442447" y="1717486"/>
                  <a:pt x="3442447" y="2342021"/>
                </a:cubicBezTo>
                <a:cubicBezTo>
                  <a:pt x="3442447" y="2466252"/>
                  <a:pt x="3393096" y="2585396"/>
                  <a:pt x="3305251" y="2673241"/>
                </a:cubicBezTo>
                <a:cubicBezTo>
                  <a:pt x="3217406" y="2761086"/>
                  <a:pt x="3098263" y="2810437"/>
                  <a:pt x="2974031" y="2810436"/>
                </a:cubicBezTo>
                <a:lnTo>
                  <a:pt x="468415" y="2810436"/>
                </a:lnTo>
                <a:cubicBezTo>
                  <a:pt x="344184" y="2810436"/>
                  <a:pt x="225040" y="2761085"/>
                  <a:pt x="137196" y="2673240"/>
                </a:cubicBezTo>
                <a:cubicBezTo>
                  <a:pt x="49351" y="2585395"/>
                  <a:pt x="1" y="2466252"/>
                  <a:pt x="1" y="2342020"/>
                </a:cubicBezTo>
                <a:cubicBezTo>
                  <a:pt x="1" y="1717485"/>
                  <a:pt x="0" y="1092950"/>
                  <a:pt x="0" y="468415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7172" name="Image 19"/>
          <p:cNvPicPr>
            <a:picLocks noChangeAspect="1" noChangeArrowheads="1"/>
          </p:cNvPicPr>
          <p:nvPr/>
        </p:nvPicPr>
        <p:blipFill>
          <a:blip r:embed="rId2" cstate="print"/>
          <a:srcRect t="21898" b="46405"/>
          <a:stretch>
            <a:fillRect/>
          </a:stretch>
        </p:blipFill>
        <p:spPr bwMode="auto">
          <a:xfrm>
            <a:off x="514257" y="2756648"/>
            <a:ext cx="9191446" cy="87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296988" y="1854200"/>
            <a:ext cx="3744912" cy="222250"/>
          </a:xfrm>
          <a:custGeom>
            <a:avLst/>
            <a:gdLst>
              <a:gd name="connsiteX0" fmla="*/ 0 w 3744912"/>
              <a:gd name="connsiteY0" fmla="*/ 0 h 222250"/>
              <a:gd name="connsiteX1" fmla="*/ 3744912 w 3744912"/>
              <a:gd name="connsiteY1" fmla="*/ 0 h 222250"/>
              <a:gd name="connsiteX2" fmla="*/ 3744912 w 3744912"/>
              <a:gd name="connsiteY2" fmla="*/ 222250 h 222250"/>
              <a:gd name="connsiteX3" fmla="*/ 0 w 3744912"/>
              <a:gd name="connsiteY3" fmla="*/ 222250 h 222250"/>
              <a:gd name="connsiteX4" fmla="*/ 0 w 3744912"/>
              <a:gd name="connsiteY4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4912" h="222250">
                <a:moveTo>
                  <a:pt x="0" y="0"/>
                </a:moveTo>
                <a:lnTo>
                  <a:pt x="3744912" y="0"/>
                </a:lnTo>
                <a:lnTo>
                  <a:pt x="3744912" y="222250"/>
                </a:lnTo>
                <a:lnTo>
                  <a:pt x="0" y="22225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511925" y="2200275"/>
            <a:ext cx="1235075" cy="406400"/>
          </a:xfrm>
          <a:custGeom>
            <a:avLst/>
            <a:gdLst>
              <a:gd name="connsiteX0" fmla="*/ 0 w 1235075"/>
              <a:gd name="connsiteY0" fmla="*/ 0 h 406400"/>
              <a:gd name="connsiteX1" fmla="*/ 1235075 w 1235075"/>
              <a:gd name="connsiteY1" fmla="*/ 0 h 406400"/>
              <a:gd name="connsiteX2" fmla="*/ 1235075 w 1235075"/>
              <a:gd name="connsiteY2" fmla="*/ 406400 h 406400"/>
              <a:gd name="connsiteX3" fmla="*/ 0 w 1235075"/>
              <a:gd name="connsiteY3" fmla="*/ 406400 h 406400"/>
              <a:gd name="connsiteX4" fmla="*/ 0 w 1235075"/>
              <a:gd name="connsiteY4" fmla="*/ 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5075" h="406400">
                <a:moveTo>
                  <a:pt x="0" y="0"/>
                </a:moveTo>
                <a:lnTo>
                  <a:pt x="1235075" y="0"/>
                </a:lnTo>
                <a:lnTo>
                  <a:pt x="1235075" y="406400"/>
                </a:lnTo>
                <a:lnTo>
                  <a:pt x="0" y="4064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 sz="1800"/>
          </a:p>
        </p:txBody>
      </p:sp>
      <p:sp>
        <p:nvSpPr>
          <p:cNvPr id="7177" name="ZoneTexte 7"/>
          <p:cNvSpPr txBox="1">
            <a:spLocks noChangeArrowheads="1"/>
          </p:cNvSpPr>
          <p:nvPr/>
        </p:nvSpPr>
        <p:spPr bwMode="auto">
          <a:xfrm>
            <a:off x="6588316" y="2386835"/>
            <a:ext cx="931665" cy="292709"/>
          </a:xfrm>
          <a:custGeom>
            <a:avLst/>
            <a:gdLst>
              <a:gd name="connsiteX0" fmla="*/ 0 w 901700"/>
              <a:gd name="connsiteY0" fmla="*/ 0 h 292100"/>
              <a:gd name="connsiteX1" fmla="*/ 901700 w 901700"/>
              <a:gd name="connsiteY1" fmla="*/ 0 h 292100"/>
              <a:gd name="connsiteX2" fmla="*/ 901700 w 901700"/>
              <a:gd name="connsiteY2" fmla="*/ 292100 h 292100"/>
              <a:gd name="connsiteX3" fmla="*/ 0 w 901700"/>
              <a:gd name="connsiteY3" fmla="*/ 292100 h 292100"/>
              <a:gd name="connsiteX4" fmla="*/ 0 w 901700"/>
              <a:gd name="connsiteY4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700" h="292100">
                <a:moveTo>
                  <a:pt x="0" y="0"/>
                </a:moveTo>
                <a:lnTo>
                  <a:pt x="901700" y="0"/>
                </a:lnTo>
                <a:lnTo>
                  <a:pt x="90170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dirty="0" err="1">
                <a:solidFill>
                  <a:srgbClr val="7030A0"/>
                </a:solidFill>
              </a:rPr>
              <a:t>S</a:t>
            </a:r>
            <a:r>
              <a:rPr lang="fr-FR" sz="1400" dirty="0" err="1" smtClean="0">
                <a:solidFill>
                  <a:srgbClr val="7030A0"/>
                </a:solidFill>
              </a:rPr>
              <a:t>ampling</a:t>
            </a:r>
            <a:endParaRPr lang="fr-FR" sz="1400" dirty="0">
              <a:solidFill>
                <a:srgbClr val="7030A0"/>
              </a:solidFill>
            </a:endParaRPr>
          </a:p>
        </p:txBody>
      </p:sp>
      <p:sp>
        <p:nvSpPr>
          <p:cNvPr id="10" name="Forme libre 9"/>
          <p:cNvSpPr/>
          <p:nvPr/>
        </p:nvSpPr>
        <p:spPr bwMode="auto">
          <a:xfrm rot="7835159" flipH="1" flipV="1">
            <a:off x="5901631" y="2997749"/>
            <a:ext cx="596554" cy="526198"/>
          </a:xfrm>
          <a:custGeom>
            <a:avLst/>
            <a:gdLst>
              <a:gd name="connsiteX0" fmla="*/ 0 w 596554"/>
              <a:gd name="connsiteY0" fmla="*/ 466548 h 526198"/>
              <a:gd name="connsiteX1" fmla="*/ 528929 w 596554"/>
              <a:gd name="connsiteY1" fmla="*/ 0 h 526198"/>
              <a:gd name="connsiteX2" fmla="*/ 596554 w 596554"/>
              <a:gd name="connsiteY2" fmla="*/ 0 h 526198"/>
              <a:gd name="connsiteX3" fmla="*/ 0 w 596554"/>
              <a:gd name="connsiteY3" fmla="*/ 526198 h 526198"/>
              <a:gd name="connsiteX4" fmla="*/ 0 w 596554"/>
              <a:gd name="connsiteY4" fmla="*/ 466548 h 52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554" h="526198">
                <a:moveTo>
                  <a:pt x="0" y="466548"/>
                </a:moveTo>
                <a:lnTo>
                  <a:pt x="528929" y="0"/>
                </a:lnTo>
                <a:lnTo>
                  <a:pt x="596554" y="0"/>
                </a:lnTo>
                <a:lnTo>
                  <a:pt x="0" y="526198"/>
                </a:lnTo>
                <a:lnTo>
                  <a:pt x="0" y="466548"/>
                </a:lnTo>
                <a:close/>
              </a:path>
            </a:pathLst>
          </a:cu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orme libre 12"/>
          <p:cNvSpPr/>
          <p:nvPr/>
        </p:nvSpPr>
        <p:spPr bwMode="auto">
          <a:xfrm rot="7835159" flipH="1" flipV="1">
            <a:off x="7586269" y="3026582"/>
            <a:ext cx="596554" cy="526198"/>
          </a:xfrm>
          <a:custGeom>
            <a:avLst/>
            <a:gdLst>
              <a:gd name="connsiteX0" fmla="*/ 0 w 596554"/>
              <a:gd name="connsiteY0" fmla="*/ 466548 h 526198"/>
              <a:gd name="connsiteX1" fmla="*/ 528929 w 596554"/>
              <a:gd name="connsiteY1" fmla="*/ 0 h 526198"/>
              <a:gd name="connsiteX2" fmla="*/ 596554 w 596554"/>
              <a:gd name="connsiteY2" fmla="*/ 0 h 526198"/>
              <a:gd name="connsiteX3" fmla="*/ 0 w 596554"/>
              <a:gd name="connsiteY3" fmla="*/ 526198 h 526198"/>
              <a:gd name="connsiteX4" fmla="*/ 0 w 596554"/>
              <a:gd name="connsiteY4" fmla="*/ 466548 h 52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554" h="526198">
                <a:moveTo>
                  <a:pt x="0" y="466548"/>
                </a:moveTo>
                <a:lnTo>
                  <a:pt x="528929" y="0"/>
                </a:lnTo>
                <a:lnTo>
                  <a:pt x="596554" y="0"/>
                </a:lnTo>
                <a:lnTo>
                  <a:pt x="0" y="526198"/>
                </a:lnTo>
                <a:lnTo>
                  <a:pt x="0" y="466548"/>
                </a:lnTo>
                <a:close/>
              </a:path>
            </a:pathLst>
          </a:cu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268941" y="5002306"/>
          <a:ext cx="3415553" cy="2335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Graphique 21"/>
          <p:cNvGraphicFramePr/>
          <p:nvPr/>
        </p:nvGraphicFramePr>
        <p:xfrm>
          <a:off x="4539558" y="4982942"/>
          <a:ext cx="3259736" cy="238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299292" y="4375086"/>
            <a:ext cx="1018520" cy="387198"/>
          </a:xfrm>
          <a:custGeom>
            <a:avLst/>
            <a:gdLst>
              <a:gd name="connsiteX0" fmla="*/ 0 w 1018520"/>
              <a:gd name="connsiteY0" fmla="*/ 64534 h 387198"/>
              <a:gd name="connsiteX1" fmla="*/ 18902 w 1018520"/>
              <a:gd name="connsiteY1" fmla="*/ 18902 h 387198"/>
              <a:gd name="connsiteX2" fmla="*/ 64534 w 1018520"/>
              <a:gd name="connsiteY2" fmla="*/ 0 h 387198"/>
              <a:gd name="connsiteX3" fmla="*/ 953986 w 1018520"/>
              <a:gd name="connsiteY3" fmla="*/ 0 h 387198"/>
              <a:gd name="connsiteX4" fmla="*/ 999618 w 1018520"/>
              <a:gd name="connsiteY4" fmla="*/ 18902 h 387198"/>
              <a:gd name="connsiteX5" fmla="*/ 1018520 w 1018520"/>
              <a:gd name="connsiteY5" fmla="*/ 64534 h 387198"/>
              <a:gd name="connsiteX6" fmla="*/ 1018520 w 1018520"/>
              <a:gd name="connsiteY6" fmla="*/ 322664 h 387198"/>
              <a:gd name="connsiteX7" fmla="*/ 999618 w 1018520"/>
              <a:gd name="connsiteY7" fmla="*/ 368296 h 387198"/>
              <a:gd name="connsiteX8" fmla="*/ 953986 w 1018520"/>
              <a:gd name="connsiteY8" fmla="*/ 387198 h 387198"/>
              <a:gd name="connsiteX9" fmla="*/ 64534 w 1018520"/>
              <a:gd name="connsiteY9" fmla="*/ 387198 h 387198"/>
              <a:gd name="connsiteX10" fmla="*/ 18902 w 1018520"/>
              <a:gd name="connsiteY10" fmla="*/ 368296 h 387198"/>
              <a:gd name="connsiteX11" fmla="*/ 0 w 1018520"/>
              <a:gd name="connsiteY11" fmla="*/ 322664 h 387198"/>
              <a:gd name="connsiteX12" fmla="*/ 0 w 1018520"/>
              <a:gd name="connsiteY12" fmla="*/ 64534 h 38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8520" h="387198">
                <a:moveTo>
                  <a:pt x="0" y="64534"/>
                </a:moveTo>
                <a:cubicBezTo>
                  <a:pt x="0" y="47419"/>
                  <a:pt x="6799" y="31004"/>
                  <a:pt x="18902" y="18902"/>
                </a:cubicBezTo>
                <a:cubicBezTo>
                  <a:pt x="31004" y="6800"/>
                  <a:pt x="47419" y="0"/>
                  <a:pt x="64534" y="0"/>
                </a:cubicBezTo>
                <a:lnTo>
                  <a:pt x="953986" y="0"/>
                </a:lnTo>
                <a:cubicBezTo>
                  <a:pt x="971101" y="0"/>
                  <a:pt x="987516" y="6799"/>
                  <a:pt x="999618" y="18902"/>
                </a:cubicBezTo>
                <a:cubicBezTo>
                  <a:pt x="1011720" y="31004"/>
                  <a:pt x="1018520" y="47419"/>
                  <a:pt x="1018520" y="64534"/>
                </a:cubicBezTo>
                <a:lnTo>
                  <a:pt x="1018520" y="322664"/>
                </a:lnTo>
                <a:cubicBezTo>
                  <a:pt x="1018520" y="339779"/>
                  <a:pt x="1011721" y="356194"/>
                  <a:pt x="999618" y="368296"/>
                </a:cubicBezTo>
                <a:cubicBezTo>
                  <a:pt x="987516" y="380398"/>
                  <a:pt x="971101" y="387198"/>
                  <a:pt x="953986" y="387198"/>
                </a:cubicBezTo>
                <a:lnTo>
                  <a:pt x="64534" y="387198"/>
                </a:lnTo>
                <a:cubicBezTo>
                  <a:pt x="47419" y="387198"/>
                  <a:pt x="31004" y="380399"/>
                  <a:pt x="18902" y="368296"/>
                </a:cubicBezTo>
                <a:cubicBezTo>
                  <a:pt x="6800" y="356194"/>
                  <a:pt x="0" y="339779"/>
                  <a:pt x="0" y="322664"/>
                </a:cubicBezTo>
                <a:lnTo>
                  <a:pt x="0" y="64534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800" b="1" dirty="0">
                <a:solidFill>
                  <a:schemeClr val="tx1"/>
                </a:solidFill>
              </a:rPr>
              <a:t>In line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353859" y="4395536"/>
            <a:ext cx="1078754" cy="387198"/>
          </a:xfrm>
          <a:custGeom>
            <a:avLst/>
            <a:gdLst>
              <a:gd name="connsiteX0" fmla="*/ 0 w 1078754"/>
              <a:gd name="connsiteY0" fmla="*/ 64534 h 387198"/>
              <a:gd name="connsiteX1" fmla="*/ 18902 w 1078754"/>
              <a:gd name="connsiteY1" fmla="*/ 18902 h 387198"/>
              <a:gd name="connsiteX2" fmla="*/ 64534 w 1078754"/>
              <a:gd name="connsiteY2" fmla="*/ 0 h 387198"/>
              <a:gd name="connsiteX3" fmla="*/ 1014220 w 1078754"/>
              <a:gd name="connsiteY3" fmla="*/ 0 h 387198"/>
              <a:gd name="connsiteX4" fmla="*/ 1059852 w 1078754"/>
              <a:gd name="connsiteY4" fmla="*/ 18902 h 387198"/>
              <a:gd name="connsiteX5" fmla="*/ 1078754 w 1078754"/>
              <a:gd name="connsiteY5" fmla="*/ 64534 h 387198"/>
              <a:gd name="connsiteX6" fmla="*/ 1078754 w 1078754"/>
              <a:gd name="connsiteY6" fmla="*/ 322664 h 387198"/>
              <a:gd name="connsiteX7" fmla="*/ 1059852 w 1078754"/>
              <a:gd name="connsiteY7" fmla="*/ 368296 h 387198"/>
              <a:gd name="connsiteX8" fmla="*/ 1014220 w 1078754"/>
              <a:gd name="connsiteY8" fmla="*/ 387198 h 387198"/>
              <a:gd name="connsiteX9" fmla="*/ 64534 w 1078754"/>
              <a:gd name="connsiteY9" fmla="*/ 387198 h 387198"/>
              <a:gd name="connsiteX10" fmla="*/ 18902 w 1078754"/>
              <a:gd name="connsiteY10" fmla="*/ 368296 h 387198"/>
              <a:gd name="connsiteX11" fmla="*/ 0 w 1078754"/>
              <a:gd name="connsiteY11" fmla="*/ 322664 h 387198"/>
              <a:gd name="connsiteX12" fmla="*/ 0 w 1078754"/>
              <a:gd name="connsiteY12" fmla="*/ 64534 h 38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8754" h="387198">
                <a:moveTo>
                  <a:pt x="0" y="64534"/>
                </a:moveTo>
                <a:cubicBezTo>
                  <a:pt x="0" y="47419"/>
                  <a:pt x="6799" y="31004"/>
                  <a:pt x="18902" y="18902"/>
                </a:cubicBezTo>
                <a:cubicBezTo>
                  <a:pt x="31004" y="6800"/>
                  <a:pt x="47419" y="0"/>
                  <a:pt x="64534" y="0"/>
                </a:cubicBezTo>
                <a:lnTo>
                  <a:pt x="1014220" y="0"/>
                </a:lnTo>
                <a:cubicBezTo>
                  <a:pt x="1031335" y="0"/>
                  <a:pt x="1047750" y="6799"/>
                  <a:pt x="1059852" y="18902"/>
                </a:cubicBezTo>
                <a:cubicBezTo>
                  <a:pt x="1071954" y="31004"/>
                  <a:pt x="1078754" y="47419"/>
                  <a:pt x="1078754" y="64534"/>
                </a:cubicBezTo>
                <a:lnTo>
                  <a:pt x="1078754" y="322664"/>
                </a:lnTo>
                <a:cubicBezTo>
                  <a:pt x="1078754" y="339779"/>
                  <a:pt x="1071955" y="356194"/>
                  <a:pt x="1059852" y="368296"/>
                </a:cubicBezTo>
                <a:cubicBezTo>
                  <a:pt x="1047750" y="380398"/>
                  <a:pt x="1031335" y="387198"/>
                  <a:pt x="1014220" y="387198"/>
                </a:cubicBezTo>
                <a:lnTo>
                  <a:pt x="64534" y="387198"/>
                </a:lnTo>
                <a:cubicBezTo>
                  <a:pt x="47419" y="387198"/>
                  <a:pt x="31004" y="380399"/>
                  <a:pt x="18902" y="368296"/>
                </a:cubicBezTo>
                <a:cubicBezTo>
                  <a:pt x="6800" y="356194"/>
                  <a:pt x="0" y="339779"/>
                  <a:pt x="0" y="322664"/>
                </a:cubicBezTo>
                <a:lnTo>
                  <a:pt x="0" y="64534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800" b="1" dirty="0" err="1">
                <a:solidFill>
                  <a:schemeClr val="tx1"/>
                </a:solidFill>
              </a:rPr>
              <a:t>At</a:t>
            </a:r>
            <a:r>
              <a:rPr lang="fr-FR" sz="1800" b="1" dirty="0">
                <a:solidFill>
                  <a:schemeClr val="tx1"/>
                </a:solidFill>
              </a:rPr>
              <a:t> line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903282" y="2480268"/>
            <a:ext cx="593725" cy="263525"/>
          </a:xfrm>
          <a:custGeom>
            <a:avLst/>
            <a:gdLst>
              <a:gd name="connsiteX0" fmla="*/ 0 w 593725"/>
              <a:gd name="connsiteY0" fmla="*/ 0 h 263525"/>
              <a:gd name="connsiteX1" fmla="*/ 593725 w 593725"/>
              <a:gd name="connsiteY1" fmla="*/ 0 h 263525"/>
              <a:gd name="connsiteX2" fmla="*/ 593725 w 593725"/>
              <a:gd name="connsiteY2" fmla="*/ 263525 h 263525"/>
              <a:gd name="connsiteX3" fmla="*/ 0 w 593725"/>
              <a:gd name="connsiteY3" fmla="*/ 263525 h 263525"/>
              <a:gd name="connsiteX4" fmla="*/ 0 w 593725"/>
              <a:gd name="connsiteY4" fmla="*/ 0 h 26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725" h="263525">
                <a:moveTo>
                  <a:pt x="0" y="0"/>
                </a:moveTo>
                <a:lnTo>
                  <a:pt x="593725" y="0"/>
                </a:lnTo>
                <a:lnTo>
                  <a:pt x="593725" y="263525"/>
                </a:lnTo>
                <a:lnTo>
                  <a:pt x="0" y="2635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/>
                </a:solidFill>
              </a:rPr>
              <a:t>In line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513637" y="2464680"/>
            <a:ext cx="576262" cy="249238"/>
          </a:xfrm>
          <a:custGeom>
            <a:avLst/>
            <a:gdLst>
              <a:gd name="connsiteX0" fmla="*/ 0 w 576262"/>
              <a:gd name="connsiteY0" fmla="*/ 0 h 249238"/>
              <a:gd name="connsiteX1" fmla="*/ 576262 w 576262"/>
              <a:gd name="connsiteY1" fmla="*/ 0 h 249238"/>
              <a:gd name="connsiteX2" fmla="*/ 576262 w 576262"/>
              <a:gd name="connsiteY2" fmla="*/ 249238 h 249238"/>
              <a:gd name="connsiteX3" fmla="*/ 0 w 576262"/>
              <a:gd name="connsiteY3" fmla="*/ 249238 h 249238"/>
              <a:gd name="connsiteX4" fmla="*/ 0 w 576262"/>
              <a:gd name="connsiteY4" fmla="*/ 0 h 2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262" h="249238">
                <a:moveTo>
                  <a:pt x="0" y="0"/>
                </a:moveTo>
                <a:lnTo>
                  <a:pt x="576262" y="0"/>
                </a:lnTo>
                <a:lnTo>
                  <a:pt x="576262" y="249238"/>
                </a:lnTo>
                <a:lnTo>
                  <a:pt x="0" y="2492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100" dirty="0" err="1">
                <a:solidFill>
                  <a:schemeClr val="tx1"/>
                </a:solidFill>
              </a:rPr>
              <a:t>At</a:t>
            </a:r>
            <a:r>
              <a:rPr lang="fr-FR" sz="1100" dirty="0">
                <a:solidFill>
                  <a:schemeClr val="tx1"/>
                </a:solidFill>
              </a:rPr>
              <a:t> line</a:t>
            </a:r>
          </a:p>
        </p:txBody>
      </p:sp>
      <p:sp>
        <p:nvSpPr>
          <p:cNvPr id="32" name="Rectangle à coins arrondis 31"/>
          <p:cNvSpPr/>
          <p:nvPr/>
        </p:nvSpPr>
        <p:spPr bwMode="auto">
          <a:xfrm>
            <a:off x="-503820" y="1384150"/>
            <a:ext cx="9217513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0647" y="2595282"/>
            <a:ext cx="1223682" cy="2151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95835" y="1492624"/>
            <a:ext cx="8565777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FFFF"/>
                </a:solidFill>
              </a:rPr>
              <a:t>Infant formula heat process control using FLUORALYS </a:t>
            </a:r>
            <a:endParaRPr lang="en-US" b="1" dirty="0" smtClean="0">
              <a:solidFill>
                <a:srgbClr val="FFFFFF"/>
              </a:solidFill>
            </a:endParaRP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889823" y="2384300"/>
            <a:ext cx="2789580" cy="41766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800" b="1" dirty="0" err="1">
                <a:solidFill>
                  <a:schemeClr val="tx1"/>
                </a:solidFill>
              </a:rPr>
              <a:t>Ohmic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r>
              <a:rPr lang="fr-FR" sz="1800" b="1" dirty="0" err="1">
                <a:solidFill>
                  <a:schemeClr val="tx1"/>
                </a:solidFill>
              </a:rPr>
              <a:t>heating</a:t>
            </a:r>
            <a:r>
              <a:rPr lang="fr-FR" sz="1800" b="1" dirty="0">
                <a:solidFill>
                  <a:schemeClr val="tx1"/>
                </a:solidFill>
              </a:rPr>
              <a:t> </a:t>
            </a:r>
            <a:r>
              <a:rPr lang="fr-FR" sz="1800" b="1" dirty="0" err="1">
                <a:solidFill>
                  <a:schemeClr val="tx1"/>
                </a:solidFill>
              </a:rPr>
              <a:t>process</a:t>
            </a:r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225988" y="3509682"/>
            <a:ext cx="806824" cy="26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7184" name="Picture 1" descr="C:\Users\floriane.bardeau\AppData\Local\Microsoft\Windows\Temporary Internet Files\Content.Outlook\D4IABT1C\FluroalysTab.jpg"/>
          <p:cNvPicPr>
            <a:picLocks noChangeAspect="1" noChangeArrowheads="1"/>
          </p:cNvPicPr>
          <p:nvPr/>
        </p:nvPicPr>
        <p:blipFill>
          <a:blip r:embed="rId5" cstate="print"/>
          <a:srcRect l="31050"/>
          <a:stretch>
            <a:fillRect/>
          </a:stretch>
        </p:blipFill>
        <p:spPr bwMode="auto">
          <a:xfrm>
            <a:off x="6257284" y="3602617"/>
            <a:ext cx="1209515" cy="94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/>
        </p:nvSpPr>
        <p:spPr bwMode="auto">
          <a:xfrm>
            <a:off x="5943599" y="3331029"/>
            <a:ext cx="134471" cy="4610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-2500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639135" y="3313604"/>
            <a:ext cx="138230" cy="35219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352787" y="3519310"/>
            <a:ext cx="138230" cy="14649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728393" y="3816319"/>
            <a:ext cx="806824" cy="26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41" name="Forme 40"/>
          <p:cNvCxnSpPr>
            <a:stCxn id="10" idx="3"/>
          </p:cNvCxnSpPr>
          <p:nvPr/>
        </p:nvCxnSpPr>
        <p:spPr bwMode="auto">
          <a:xfrm rot="16200000" flipH="1">
            <a:off x="6083360" y="3780835"/>
            <a:ext cx="472787" cy="228193"/>
          </a:xfrm>
          <a:prstGeom prst="curvedConnector5">
            <a:avLst>
              <a:gd name="adj1" fmla="val 68158"/>
              <a:gd name="adj2" fmla="val -46606"/>
              <a:gd name="adj3" fmla="val 175531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51" name="Connecteur en arc 50"/>
          <p:cNvCxnSpPr>
            <a:stCxn id="13" idx="3"/>
            <a:endCxn id="7184" idx="3"/>
          </p:cNvCxnSpPr>
          <p:nvPr/>
        </p:nvCxnSpPr>
        <p:spPr bwMode="auto">
          <a:xfrm rot="16200000" flipH="1" flipV="1">
            <a:off x="7485110" y="3669059"/>
            <a:ext cx="386875" cy="423497"/>
          </a:xfrm>
          <a:prstGeom prst="curvedConnector4">
            <a:avLst>
              <a:gd name="adj1" fmla="val -59089"/>
              <a:gd name="adj2" fmla="val 8589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à coins arrondis 27"/>
          <p:cNvSpPr/>
          <p:nvPr/>
        </p:nvSpPr>
        <p:spPr bwMode="auto">
          <a:xfrm>
            <a:off x="5343181" y="4880473"/>
            <a:ext cx="4471012" cy="2467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Rectangle à coins arrondis 25"/>
          <p:cNvSpPr/>
          <p:nvPr/>
        </p:nvSpPr>
        <p:spPr bwMode="auto">
          <a:xfrm>
            <a:off x="5277080" y="2225408"/>
            <a:ext cx="4483865" cy="24787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Rectangle à coins arrondis 24"/>
          <p:cNvSpPr/>
          <p:nvPr/>
        </p:nvSpPr>
        <p:spPr bwMode="auto">
          <a:xfrm>
            <a:off x="196466" y="4867621"/>
            <a:ext cx="4364517" cy="24787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Rectangle à coins arrondis 23"/>
          <p:cNvSpPr/>
          <p:nvPr/>
        </p:nvSpPr>
        <p:spPr bwMode="auto">
          <a:xfrm>
            <a:off x="209320" y="2192357"/>
            <a:ext cx="4208444" cy="24787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aphicFrame>
        <p:nvGraphicFramePr>
          <p:cNvPr id="5" name="Graphique 4"/>
          <p:cNvGraphicFramePr/>
          <p:nvPr/>
        </p:nvGraphicFramePr>
        <p:xfrm>
          <a:off x="603575" y="4946573"/>
          <a:ext cx="3131143" cy="235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Titre 1"/>
          <p:cNvSpPr txBox="1">
            <a:spLocks/>
          </p:cNvSpPr>
          <p:nvPr/>
        </p:nvSpPr>
        <p:spPr bwMode="auto">
          <a:xfrm>
            <a:off x="-452438" y="1433640"/>
            <a:ext cx="7724776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 anchor="ctr"/>
          <a:lstStyle/>
          <a:p>
            <a:pPr algn="ctr">
              <a:lnSpc>
                <a:spcPct val="100000"/>
              </a:lnSpc>
              <a:buClrTx/>
              <a:buSzTx/>
            </a:pPr>
            <a:endParaRPr lang="fr-FR" sz="3100" b="1">
              <a:solidFill>
                <a:schemeClr val="tx2"/>
              </a:solidFill>
            </a:endParaRPr>
          </a:p>
        </p:txBody>
      </p:sp>
      <p:graphicFrame>
        <p:nvGraphicFramePr>
          <p:cNvPr id="18" name="Graphique 17"/>
          <p:cNvGraphicFramePr/>
          <p:nvPr/>
        </p:nvGraphicFramePr>
        <p:xfrm>
          <a:off x="532114" y="2401677"/>
          <a:ext cx="3059385" cy="201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787558" y="7028600"/>
            <a:ext cx="1335286" cy="3785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</a:rPr>
              <a:t>Fluoralys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53196" y="4296956"/>
            <a:ext cx="919653" cy="3785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</a:rPr>
              <a:t>Furan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8201" name="ZoneTexte 12"/>
          <p:cNvSpPr txBox="1">
            <a:spLocks noChangeArrowheads="1"/>
          </p:cNvSpPr>
          <p:nvPr/>
        </p:nvSpPr>
        <p:spPr bwMode="auto">
          <a:xfrm>
            <a:off x="0" y="1755399"/>
            <a:ext cx="5166799" cy="37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chemeClr val="accent6"/>
                </a:solidFill>
              </a:rPr>
              <a:t>Real time </a:t>
            </a:r>
            <a:r>
              <a:rPr lang="fr-FR" sz="2000" b="1" dirty="0" err="1">
                <a:solidFill>
                  <a:schemeClr val="accent6"/>
                </a:solidFill>
              </a:rPr>
              <a:t>comparison</a:t>
            </a:r>
            <a:r>
              <a:rPr lang="fr-FR" sz="2000" b="1" dirty="0">
                <a:solidFill>
                  <a:schemeClr val="accent6"/>
                </a:solidFill>
              </a:rPr>
              <a:t> of 2 technologies  </a:t>
            </a:r>
          </a:p>
        </p:txBody>
      </p:sp>
      <p:graphicFrame>
        <p:nvGraphicFramePr>
          <p:cNvPr id="11" name="Graphique 10"/>
          <p:cNvGraphicFramePr/>
          <p:nvPr/>
        </p:nvGraphicFramePr>
        <p:xfrm>
          <a:off x="5577840" y="1857827"/>
          <a:ext cx="4072797" cy="2733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Graphique 13"/>
          <p:cNvGraphicFramePr/>
          <p:nvPr/>
        </p:nvGraphicFramePr>
        <p:xfrm>
          <a:off x="5760569" y="4618475"/>
          <a:ext cx="3805795" cy="2555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204" name="ZoneTexte 14"/>
          <p:cNvSpPr txBox="1">
            <a:spLocks noChangeArrowheads="1"/>
          </p:cNvSpPr>
          <p:nvPr/>
        </p:nvSpPr>
        <p:spPr bwMode="auto">
          <a:xfrm>
            <a:off x="6637182" y="1782287"/>
            <a:ext cx="2108269" cy="34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800" b="1" dirty="0">
                <a:solidFill>
                  <a:schemeClr val="accent6"/>
                </a:solidFill>
              </a:rPr>
              <a:t>Impact of </a:t>
            </a:r>
            <a:r>
              <a:rPr lang="fr-FR" sz="1800" b="1" dirty="0" err="1">
                <a:solidFill>
                  <a:schemeClr val="accent6"/>
                </a:solidFill>
              </a:rPr>
              <a:t>storage</a:t>
            </a:r>
            <a:endParaRPr lang="fr-FR" sz="1800" b="1" dirty="0">
              <a:solidFill>
                <a:schemeClr val="accent6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437572" y="3685865"/>
            <a:ext cx="869950" cy="434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b="1" dirty="0" err="1">
                <a:solidFill>
                  <a:schemeClr val="tx1"/>
                </a:solidFill>
              </a:rPr>
              <a:t>Furan</a:t>
            </a:r>
            <a:endParaRPr lang="fr-FR" sz="12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1200" b="1" dirty="0" err="1">
                <a:solidFill>
                  <a:schemeClr val="accent3">
                    <a:lumMod val="50000"/>
                  </a:schemeClr>
                </a:solidFill>
              </a:rPr>
              <a:t>Fluoralys</a:t>
            </a:r>
            <a:endParaRPr lang="fr-F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12903" y="6232254"/>
            <a:ext cx="868362" cy="434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200" b="1" dirty="0" err="1">
                <a:solidFill>
                  <a:schemeClr val="tx1"/>
                </a:solidFill>
              </a:rPr>
              <a:t>Furan</a:t>
            </a:r>
            <a:endParaRPr lang="fr-FR" sz="12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1200" b="1" dirty="0" err="1">
                <a:solidFill>
                  <a:schemeClr val="accent3">
                    <a:lumMod val="50000"/>
                  </a:schemeClr>
                </a:solidFill>
              </a:rPr>
              <a:t>Fluoralys</a:t>
            </a:r>
            <a:endParaRPr lang="fr-F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642294" y="4428919"/>
            <a:ext cx="1386079" cy="3785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</a:rPr>
              <a:t>Retorting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177080" y="7041816"/>
            <a:ext cx="1851293" cy="3785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</a:rPr>
              <a:t>Ohmic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heating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 bwMode="auto">
          <a:xfrm>
            <a:off x="-239415" y="1119753"/>
            <a:ext cx="9217513" cy="5327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2540" y="1167787"/>
            <a:ext cx="8846546" cy="2153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Rapid diagnosis on baby food quality using FLUORALYS </a:t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GB" b="1" dirty="0" smtClean="0">
                <a:solidFill>
                  <a:srgbClr val="FFFFFF"/>
                </a:solidFill>
              </a:rPr>
              <a:t/>
            </a:r>
            <a:br>
              <a:rPr lang="en-GB" b="1" dirty="0" smtClean="0">
                <a:solidFill>
                  <a:srgbClr val="FFFFFF"/>
                </a:solidFill>
              </a:rPr>
            </a:br>
            <a:r>
              <a:rPr lang="en-GB" b="1" dirty="0" smtClean="0">
                <a:solidFill>
                  <a:srgbClr val="FFFFFF"/>
                </a:solidFill>
              </a:rPr>
              <a:t/>
            </a:r>
            <a:br>
              <a:rPr lang="en-GB" b="1" dirty="0" smtClean="0">
                <a:solidFill>
                  <a:srgbClr val="FFFFFF"/>
                </a:solidFill>
              </a:rPr>
            </a:br>
            <a:r>
              <a:rPr lang="fr-FR" b="1" dirty="0" smtClean="0">
                <a:solidFill>
                  <a:srgbClr val="FFFFFF"/>
                </a:solidFill>
              </a:rPr>
              <a:t/>
            </a:r>
            <a:br>
              <a:rPr lang="fr-FR" b="1" dirty="0" smtClean="0">
                <a:solidFill>
                  <a:srgbClr val="FFFFFF"/>
                </a:solidFill>
              </a:rPr>
            </a:br>
            <a:endParaRPr lang="fr-FR" b="1" dirty="0" smtClean="0">
              <a:solidFill>
                <a:srgbClr val="FFFFFF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à coins arrondis 49"/>
          <p:cNvSpPr/>
          <p:nvPr/>
        </p:nvSpPr>
        <p:spPr bwMode="auto">
          <a:xfrm>
            <a:off x="5693886" y="2390660"/>
            <a:ext cx="4386739" cy="367963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Rectangle à coins arrondis 46"/>
          <p:cNvSpPr/>
          <p:nvPr/>
        </p:nvSpPr>
        <p:spPr bwMode="auto">
          <a:xfrm>
            <a:off x="33053" y="2390660"/>
            <a:ext cx="5321147" cy="369065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185" y="3105246"/>
            <a:ext cx="4286154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991616" y="2843577"/>
            <a:ext cx="895350" cy="3032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/>
                </a:solidFill>
                <a:ea typeface="ＭＳ Ｐゴシック" pitchFamily="34" charset="-128"/>
              </a:rPr>
              <a:t>180°C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22645" y="2843578"/>
            <a:ext cx="895350" cy="3032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/>
                </a:solidFill>
                <a:ea typeface="ＭＳ Ｐゴシック" pitchFamily="34" charset="-128"/>
              </a:rPr>
              <a:t>190°C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683645" y="2848627"/>
            <a:ext cx="895350" cy="3016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chemeClr val="tx2"/>
                </a:solidFill>
                <a:ea typeface="ＭＳ Ｐゴシック" pitchFamily="34" charset="-128"/>
              </a:rPr>
              <a:t>200°C</a:t>
            </a:r>
          </a:p>
        </p:txBody>
      </p:sp>
      <p:graphicFrame>
        <p:nvGraphicFramePr>
          <p:cNvPr id="9" name="Graphique 8"/>
          <p:cNvGraphicFramePr/>
          <p:nvPr/>
        </p:nvGraphicFramePr>
        <p:xfrm>
          <a:off x="6182156" y="2879870"/>
          <a:ext cx="3611837" cy="249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6065225" y="2347034"/>
            <a:ext cx="851515" cy="3499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800" b="1" dirty="0">
                <a:solidFill>
                  <a:schemeClr val="tx1"/>
                </a:solidFill>
              </a:rPr>
              <a:t>In line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72113" y="2312968"/>
            <a:ext cx="889987" cy="3499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800" b="1" dirty="0" err="1">
                <a:solidFill>
                  <a:schemeClr val="tx1"/>
                </a:solidFill>
              </a:rPr>
              <a:t>At</a:t>
            </a:r>
            <a:r>
              <a:rPr lang="fr-FR" sz="1800" b="1" dirty="0">
                <a:solidFill>
                  <a:schemeClr val="tx1"/>
                </a:solidFill>
              </a:rPr>
              <a:t> line</a:t>
            </a:r>
          </a:p>
        </p:txBody>
      </p:sp>
      <p:grpSp>
        <p:nvGrpSpPr>
          <p:cNvPr id="9227" name="Groupe 44"/>
          <p:cNvGrpSpPr>
            <a:grpSpLocks/>
          </p:cNvGrpSpPr>
          <p:nvPr/>
        </p:nvGrpSpPr>
        <p:grpSpPr bwMode="auto">
          <a:xfrm>
            <a:off x="6632153" y="6092328"/>
            <a:ext cx="3008083" cy="1329330"/>
            <a:chOff x="2262366" y="2927723"/>
            <a:chExt cx="6826072" cy="3509394"/>
          </a:xfrm>
        </p:grpSpPr>
        <p:grpSp>
          <p:nvGrpSpPr>
            <p:cNvPr id="9231" name="Groupe 39"/>
            <p:cNvGrpSpPr>
              <a:grpSpLocks/>
            </p:cNvGrpSpPr>
            <p:nvPr/>
          </p:nvGrpSpPr>
          <p:grpSpPr bwMode="auto">
            <a:xfrm>
              <a:off x="3917950" y="3722688"/>
              <a:ext cx="1585913" cy="1028700"/>
              <a:chOff x="603250" y="222250"/>
              <a:chExt cx="2400300" cy="1943100"/>
            </a:xfrm>
          </p:grpSpPr>
          <p:sp>
            <p:nvSpPr>
              <p:cNvPr id="13" name="Arc 3"/>
              <p:cNvSpPr>
                <a:spLocks/>
              </p:cNvSpPr>
              <p:nvPr/>
            </p:nvSpPr>
            <p:spPr bwMode="auto">
              <a:xfrm rot="10800000">
                <a:off x="1104543" y="747291"/>
                <a:ext cx="1779441" cy="887480"/>
              </a:xfrm>
              <a:custGeom>
                <a:avLst/>
                <a:gdLst>
                  <a:gd name="T0" fmla="*/ 889000 w 1777999"/>
                  <a:gd name="T1" fmla="*/ 0 h 881592"/>
                  <a:gd name="T2" fmla="*/ 889000 w 1777999"/>
                  <a:gd name="T3" fmla="*/ 440796 h 881592"/>
                  <a:gd name="T4" fmla="*/ 1777999 w 1777999"/>
                  <a:gd name="T5" fmla="*/ 440796 h 881592"/>
                  <a:gd name="T6" fmla="*/ 11796480 60000 65536"/>
                  <a:gd name="T7" fmla="*/ 11796480 60000 65536"/>
                  <a:gd name="T8" fmla="*/ 5898240 60000 65536"/>
                  <a:gd name="T9" fmla="*/ 889000 w 1777999"/>
                  <a:gd name="T10" fmla="*/ 0 h 881592"/>
                  <a:gd name="T11" fmla="*/ 1777999 w 1777999"/>
                  <a:gd name="T12" fmla="*/ 440796 h 8815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77999" h="881592" stroke="0">
                    <a:moveTo>
                      <a:pt x="889000" y="0"/>
                    </a:moveTo>
                    <a:lnTo>
                      <a:pt x="888999" y="0"/>
                    </a:lnTo>
                    <a:cubicBezTo>
                      <a:pt x="1379980" y="0"/>
                      <a:pt x="1777999" y="197351"/>
                      <a:pt x="1777999" y="440796"/>
                    </a:cubicBezTo>
                    <a:cubicBezTo>
                      <a:pt x="1777999" y="440796"/>
                      <a:pt x="1777998" y="440797"/>
                      <a:pt x="1777998" y="440797"/>
                    </a:cubicBezTo>
                    <a:lnTo>
                      <a:pt x="889000" y="440796"/>
                    </a:lnTo>
                    <a:lnTo>
                      <a:pt x="889000" y="0"/>
                    </a:lnTo>
                    <a:close/>
                  </a:path>
                  <a:path w="1777999" h="881592" fill="none">
                    <a:moveTo>
                      <a:pt x="889000" y="0"/>
                    </a:moveTo>
                    <a:lnTo>
                      <a:pt x="888999" y="0"/>
                    </a:lnTo>
                    <a:cubicBezTo>
                      <a:pt x="1379980" y="0"/>
                      <a:pt x="1777999" y="197351"/>
                      <a:pt x="1777999" y="440796"/>
                    </a:cubicBezTo>
                    <a:cubicBezTo>
                      <a:pt x="1777999" y="440796"/>
                      <a:pt x="1777998" y="440797"/>
                      <a:pt x="1777998" y="440797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Arc 4"/>
              <p:cNvSpPr>
                <a:spLocks/>
              </p:cNvSpPr>
              <p:nvPr/>
            </p:nvSpPr>
            <p:spPr bwMode="auto">
              <a:xfrm rot="10800000">
                <a:off x="898002" y="563454"/>
                <a:ext cx="1980687" cy="1229794"/>
              </a:xfrm>
              <a:custGeom>
                <a:avLst/>
                <a:gdLst>
                  <a:gd name="T0" fmla="*/ 822326 w 1975021"/>
                  <a:gd name="T1" fmla="*/ 8640 h 1226433"/>
                  <a:gd name="T2" fmla="*/ 987511 w 1975021"/>
                  <a:gd name="T3" fmla="*/ 613217 h 1226433"/>
                  <a:gd name="T4" fmla="*/ 1974966 w 1975021"/>
                  <a:gd name="T5" fmla="*/ 606725 h 1226433"/>
                  <a:gd name="T6" fmla="*/ 11796480 60000 65536"/>
                  <a:gd name="T7" fmla="*/ 17694720 60000 65536"/>
                  <a:gd name="T8" fmla="*/ 5898240 60000 65536"/>
                  <a:gd name="T9" fmla="*/ 822326 w 1975021"/>
                  <a:gd name="T10" fmla="*/ 0 h 1226433"/>
                  <a:gd name="T11" fmla="*/ 1974966 w 1975021"/>
                  <a:gd name="T12" fmla="*/ 606725 h 12264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75021" h="1226433" stroke="0">
                    <a:moveTo>
                      <a:pt x="822326" y="8640"/>
                    </a:moveTo>
                    <a:lnTo>
                      <a:pt x="822325" y="8639"/>
                    </a:lnTo>
                    <a:cubicBezTo>
                      <a:pt x="876900" y="2890"/>
                      <a:pt x="932156" y="-1"/>
                      <a:pt x="987510" y="-1"/>
                    </a:cubicBezTo>
                    <a:cubicBezTo>
                      <a:pt x="1528818" y="-1"/>
                      <a:pt x="1969234" y="270606"/>
                      <a:pt x="1974965" y="606725"/>
                    </a:cubicBezTo>
                    <a:lnTo>
                      <a:pt x="987511" y="613217"/>
                    </a:lnTo>
                    <a:lnTo>
                      <a:pt x="822326" y="8640"/>
                    </a:lnTo>
                    <a:close/>
                  </a:path>
                  <a:path w="1975021" h="1226433" fill="none">
                    <a:moveTo>
                      <a:pt x="822326" y="8640"/>
                    </a:moveTo>
                    <a:lnTo>
                      <a:pt x="822325" y="8639"/>
                    </a:lnTo>
                    <a:cubicBezTo>
                      <a:pt x="876900" y="2890"/>
                      <a:pt x="932156" y="-1"/>
                      <a:pt x="987510" y="-1"/>
                    </a:cubicBezTo>
                    <a:cubicBezTo>
                      <a:pt x="1528818" y="-1"/>
                      <a:pt x="1969234" y="270606"/>
                      <a:pt x="1974965" y="606725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Arc 5"/>
              <p:cNvSpPr>
                <a:spLocks/>
              </p:cNvSpPr>
              <p:nvPr/>
            </p:nvSpPr>
            <p:spPr bwMode="auto">
              <a:xfrm rot="10800000">
                <a:off x="770899" y="436671"/>
                <a:ext cx="2203117" cy="1515057"/>
              </a:xfrm>
              <a:custGeom>
                <a:avLst/>
                <a:gdLst>
                  <a:gd name="T0" fmla="*/ 960202 w 2198472"/>
                  <a:gd name="T1" fmla="*/ 6069 h 1511300"/>
                  <a:gd name="T2" fmla="*/ 1099236 w 2198472"/>
                  <a:gd name="T3" fmla="*/ 755650 h 1511300"/>
                  <a:gd name="T4" fmla="*/ 2198297 w 2198472"/>
                  <a:gd name="T5" fmla="*/ 742163 h 1511300"/>
                  <a:gd name="T6" fmla="*/ 11796480 60000 65536"/>
                  <a:gd name="T7" fmla="*/ 17694720 60000 65536"/>
                  <a:gd name="T8" fmla="*/ 5898240 60000 65536"/>
                  <a:gd name="T9" fmla="*/ 960202 w 2198472"/>
                  <a:gd name="T10" fmla="*/ 0 h 1511300"/>
                  <a:gd name="T11" fmla="*/ 2198297 w 2198472"/>
                  <a:gd name="T12" fmla="*/ 742163 h 1511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8472" h="1511300" stroke="0">
                    <a:moveTo>
                      <a:pt x="960202" y="6069"/>
                    </a:moveTo>
                    <a:lnTo>
                      <a:pt x="960201" y="6068"/>
                    </a:lnTo>
                    <a:cubicBezTo>
                      <a:pt x="1006313" y="2026"/>
                      <a:pt x="1052751" y="-1"/>
                      <a:pt x="1099236" y="-1"/>
                    </a:cubicBezTo>
                    <a:cubicBezTo>
                      <a:pt x="1698679" y="-1"/>
                      <a:pt x="2187597" y="330152"/>
                      <a:pt x="2198296" y="742163"/>
                    </a:cubicBezTo>
                    <a:lnTo>
                      <a:pt x="1099236" y="755650"/>
                    </a:lnTo>
                    <a:lnTo>
                      <a:pt x="960202" y="6069"/>
                    </a:lnTo>
                    <a:close/>
                  </a:path>
                  <a:path w="2198472" h="1511300" fill="none">
                    <a:moveTo>
                      <a:pt x="960202" y="6069"/>
                    </a:moveTo>
                    <a:lnTo>
                      <a:pt x="960201" y="6068"/>
                    </a:lnTo>
                    <a:cubicBezTo>
                      <a:pt x="1006313" y="2026"/>
                      <a:pt x="1052751" y="-1"/>
                      <a:pt x="1099236" y="-1"/>
                    </a:cubicBezTo>
                    <a:cubicBezTo>
                      <a:pt x="1698679" y="-1"/>
                      <a:pt x="2187597" y="330152"/>
                      <a:pt x="2198296" y="742163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" name="Arc 6"/>
              <p:cNvSpPr>
                <a:spLocks/>
              </p:cNvSpPr>
              <p:nvPr/>
            </p:nvSpPr>
            <p:spPr bwMode="auto">
              <a:xfrm rot="10800000">
                <a:off x="601429" y="221140"/>
                <a:ext cx="2404363" cy="1946119"/>
              </a:xfrm>
              <a:custGeom>
                <a:avLst/>
                <a:gdLst>
                  <a:gd name="T0" fmla="*/ 1021942 w 2400300"/>
                  <a:gd name="T1" fmla="*/ 10770 h 1943100"/>
                  <a:gd name="T2" fmla="*/ 1200150 w 2400300"/>
                  <a:gd name="T3" fmla="*/ 971550 h 1943100"/>
                  <a:gd name="T4" fmla="*/ 2400162 w 2400300"/>
                  <a:gd name="T5" fmla="*/ 956824 h 1943100"/>
                  <a:gd name="T6" fmla="*/ 11796480 60000 65536"/>
                  <a:gd name="T7" fmla="*/ 17694720 60000 65536"/>
                  <a:gd name="T8" fmla="*/ 5898240 60000 65536"/>
                  <a:gd name="T9" fmla="*/ 1021942 w 2400300"/>
                  <a:gd name="T10" fmla="*/ 0 h 1943100"/>
                  <a:gd name="T11" fmla="*/ 2400162 w 2400300"/>
                  <a:gd name="T12" fmla="*/ 956824 h 19431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00300" h="1943100" stroke="0">
                    <a:moveTo>
                      <a:pt x="1021942" y="10770"/>
                    </a:moveTo>
                    <a:lnTo>
                      <a:pt x="1021942" y="10770"/>
                    </a:lnTo>
                    <a:cubicBezTo>
                      <a:pt x="1080931" y="3600"/>
                      <a:pt x="1140499" y="-1"/>
                      <a:pt x="1200150" y="-1"/>
                    </a:cubicBezTo>
                    <a:cubicBezTo>
                      <a:pt x="1855881" y="-1"/>
                      <a:pt x="2390223" y="426054"/>
                      <a:pt x="2400162" y="956823"/>
                    </a:cubicBezTo>
                    <a:lnTo>
                      <a:pt x="1200150" y="971550"/>
                    </a:lnTo>
                    <a:lnTo>
                      <a:pt x="1021942" y="10770"/>
                    </a:lnTo>
                    <a:close/>
                  </a:path>
                  <a:path w="2400300" h="1943100" fill="none">
                    <a:moveTo>
                      <a:pt x="1021942" y="10770"/>
                    </a:moveTo>
                    <a:lnTo>
                      <a:pt x="1021942" y="10770"/>
                    </a:lnTo>
                    <a:cubicBezTo>
                      <a:pt x="1080931" y="3600"/>
                      <a:pt x="1140499" y="-1"/>
                      <a:pt x="1200150" y="-1"/>
                    </a:cubicBezTo>
                    <a:cubicBezTo>
                      <a:pt x="1855881" y="-1"/>
                      <a:pt x="2390223" y="426054"/>
                      <a:pt x="2400162" y="956823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9258" name="Groupe 50"/>
            <p:cNvGrpSpPr>
              <a:grpSpLocks/>
            </p:cNvGrpSpPr>
            <p:nvPr/>
          </p:nvGrpSpPr>
          <p:grpSpPr bwMode="auto">
            <a:xfrm>
              <a:off x="4959484" y="3279106"/>
              <a:ext cx="4037976" cy="3158011"/>
              <a:chOff x="4959143" y="2562538"/>
              <a:chExt cx="4038651" cy="3158652"/>
            </a:xfrm>
          </p:grpSpPr>
          <p:sp>
            <p:nvSpPr>
              <p:cNvPr id="20" name="Rectangle à coins arrondis 19"/>
              <p:cNvSpPr/>
              <p:nvPr/>
            </p:nvSpPr>
            <p:spPr>
              <a:xfrm>
                <a:off x="4959143" y="2562538"/>
                <a:ext cx="4038651" cy="3158652"/>
              </a:xfrm>
              <a:prstGeom prst="roundRect">
                <a:avLst/>
              </a:prstGeom>
              <a:noFill/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21" name="Corde 20"/>
              <p:cNvSpPr/>
              <p:nvPr/>
            </p:nvSpPr>
            <p:spPr>
              <a:xfrm rot="2382540">
                <a:off x="5684027" y="4935605"/>
                <a:ext cx="804931" cy="681410"/>
              </a:xfrm>
              <a:prstGeom prst="chord">
                <a:avLst>
                  <a:gd name="adj1" fmla="val 11205684"/>
                  <a:gd name="adj2" fmla="val 16747969"/>
                </a:avLst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grpSp>
          <p:nvGrpSpPr>
            <p:cNvPr id="9233" name="Groupe 40"/>
            <p:cNvGrpSpPr>
              <a:grpSpLocks/>
            </p:cNvGrpSpPr>
            <p:nvPr/>
          </p:nvGrpSpPr>
          <p:grpSpPr bwMode="auto">
            <a:xfrm>
              <a:off x="2262366" y="2927723"/>
              <a:ext cx="2293663" cy="2560006"/>
              <a:chOff x="1916736" y="3950035"/>
              <a:chExt cx="2942000" cy="3323200"/>
            </a:xfrm>
          </p:grpSpPr>
          <p:grpSp>
            <p:nvGrpSpPr>
              <p:cNvPr id="9254" name="Groupe 6"/>
              <p:cNvGrpSpPr>
                <a:grpSpLocks/>
              </p:cNvGrpSpPr>
              <p:nvPr/>
            </p:nvGrpSpPr>
            <p:grpSpPr bwMode="auto">
              <a:xfrm>
                <a:off x="2119739" y="5057495"/>
                <a:ext cx="2738997" cy="2215740"/>
                <a:chOff x="5317262" y="5201755"/>
                <a:chExt cx="2980191" cy="2216925"/>
              </a:xfrm>
            </p:grpSpPr>
            <p:sp>
              <p:nvSpPr>
                <p:cNvPr id="28" name="Rectangle à coins arrondis 27"/>
                <p:cNvSpPr/>
                <p:nvPr/>
              </p:nvSpPr>
              <p:spPr>
                <a:xfrm>
                  <a:off x="5317262" y="5201755"/>
                  <a:ext cx="2980191" cy="2216925"/>
                </a:xfrm>
                <a:prstGeom prst="roundRect">
                  <a:avLst>
                    <a:gd name="adj" fmla="val 8275"/>
                  </a:avLst>
                </a:prstGeom>
                <a:solidFill>
                  <a:schemeClr val="bg1">
                    <a:lumMod val="95000"/>
                  </a:schemeClr>
                </a:solidFill>
                <a:scene3d>
                  <a:camera prst="isometricOffAxis1Top"/>
                  <a:lightRig rig="threePt" dir="t"/>
                </a:scene3d>
                <a:sp3d extrusionH="444500" contourW="12700" prstMaterial="powder">
                  <a:extrusionClr>
                    <a:schemeClr val="bg1"/>
                  </a:extrusion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fr-FR" sz="1200" b="1" dirty="0" smtClean="0">
                      <a:solidFill>
                        <a:srgbClr val="0070C0"/>
                      </a:solidFill>
                    </a:rPr>
                    <a:t>FLUORALYS</a:t>
                  </a:r>
                  <a:endParaRPr lang="fr-FR" sz="1200" b="1" dirty="0">
                    <a:solidFill>
                      <a:srgbClr val="0070C0"/>
                    </a:solidFill>
                  </a:endParaRPr>
                </a:p>
              </p:txBody>
            </p:sp>
            <p:pic>
              <p:nvPicPr>
                <p:cNvPr id="29" name="Picture 2" descr="C:\Users\Sébastien Guerrault\Desktop\Pictures\Logos\logo_spectralys1006vecto_small copy.jp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6764358" y="5481992"/>
                  <a:ext cx="983062" cy="301003"/>
                </a:xfrm>
                <a:prstGeom prst="rect">
                  <a:avLst/>
                </a:prstGeom>
                <a:noFill/>
                <a:scene3d>
                  <a:camera prst="isometricOffAxis1Right"/>
                  <a:lightRig rig="threePt" dir="t"/>
                </a:scene3d>
              </p:spPr>
            </p:pic>
          </p:grpSp>
          <p:pic>
            <p:nvPicPr>
              <p:cNvPr id="25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35567" t="32595" r="35274" b="31293"/>
              <a:stretch>
                <a:fillRect/>
              </a:stretch>
            </p:blipFill>
            <p:spPr bwMode="auto">
              <a:xfrm flipH="1">
                <a:off x="1916736" y="3950035"/>
                <a:ext cx="2111480" cy="1977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isometricOffAxis1Right">
                  <a:rot lat="1200000" lon="20400000" rev="0"/>
                </a:camera>
                <a:lightRig rig="threePt" dir="t"/>
              </a:scene3d>
            </p:spPr>
          </p:pic>
        </p:grpSp>
        <p:grpSp>
          <p:nvGrpSpPr>
            <p:cNvPr id="9234" name="Groupe 49"/>
            <p:cNvGrpSpPr>
              <a:grpSpLocks/>
            </p:cNvGrpSpPr>
            <p:nvPr/>
          </p:nvGrpSpPr>
          <p:grpSpPr bwMode="auto">
            <a:xfrm>
              <a:off x="5065713" y="3829050"/>
              <a:ext cx="4022725" cy="2149475"/>
              <a:chOff x="4960597" y="3123037"/>
              <a:chExt cx="4023905" cy="2149396"/>
            </a:xfrm>
          </p:grpSpPr>
          <p:sp>
            <p:nvSpPr>
              <p:cNvPr id="31" name="Forme libre 7"/>
              <p:cNvSpPr>
                <a:spLocks/>
              </p:cNvSpPr>
              <p:nvPr/>
            </p:nvSpPr>
            <p:spPr bwMode="auto">
              <a:xfrm>
                <a:off x="4959340" y="4046353"/>
                <a:ext cx="2338094" cy="667822"/>
              </a:xfrm>
              <a:custGeom>
                <a:avLst/>
                <a:gdLst>
                  <a:gd name="T0" fmla="*/ 1297308 w 3533335"/>
                  <a:gd name="T1" fmla="*/ 276082 h 1617784"/>
                  <a:gd name="T2" fmla="*/ 1328049 w 3533335"/>
                  <a:gd name="T3" fmla="*/ 62419 h 1617784"/>
                  <a:gd name="T4" fmla="*/ 0 w 3533335"/>
                  <a:gd name="T5" fmla="*/ 0 h 161778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33335" h="1617784">
                    <a:moveTo>
                      <a:pt x="2968283" y="1617784"/>
                    </a:moveTo>
                    <a:cubicBezTo>
                      <a:pt x="3250809" y="1126587"/>
                      <a:pt x="3533335" y="635391"/>
                      <a:pt x="3038621" y="365760"/>
                    </a:cubicBezTo>
                    <a:cubicBezTo>
                      <a:pt x="2543907" y="96129"/>
                      <a:pt x="1271953" y="48064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2" name="Forme libre 31"/>
              <p:cNvSpPr>
                <a:spLocks/>
              </p:cNvSpPr>
              <p:nvPr/>
            </p:nvSpPr>
            <p:spPr bwMode="auto">
              <a:xfrm>
                <a:off x="4959340" y="3834931"/>
                <a:ext cx="2341593" cy="832262"/>
              </a:xfrm>
              <a:custGeom>
                <a:avLst/>
                <a:gdLst>
                  <a:gd name="T0" fmla="*/ 1304373 w 3533335"/>
                  <a:gd name="T1" fmla="*/ 429332 h 1617784"/>
                  <a:gd name="T2" fmla="*/ 1335282 w 3533335"/>
                  <a:gd name="T3" fmla="*/ 97067 h 1617784"/>
                  <a:gd name="T4" fmla="*/ 0 w 3533335"/>
                  <a:gd name="T5" fmla="*/ 0 h 161778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33335" h="1617784">
                    <a:moveTo>
                      <a:pt x="2968283" y="1617784"/>
                    </a:moveTo>
                    <a:cubicBezTo>
                      <a:pt x="3250809" y="1126587"/>
                      <a:pt x="3533335" y="635391"/>
                      <a:pt x="3038621" y="365760"/>
                    </a:cubicBezTo>
                    <a:cubicBezTo>
                      <a:pt x="2543907" y="96129"/>
                      <a:pt x="1271953" y="48064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3" name="Forme libre 32"/>
              <p:cNvSpPr>
                <a:spLocks/>
              </p:cNvSpPr>
              <p:nvPr/>
            </p:nvSpPr>
            <p:spPr bwMode="auto">
              <a:xfrm>
                <a:off x="4959340" y="3908760"/>
                <a:ext cx="2338094" cy="758432"/>
              </a:xfrm>
              <a:custGeom>
                <a:avLst/>
                <a:gdLst>
                  <a:gd name="T0" fmla="*/ 1297308 w 3533335"/>
                  <a:gd name="T1" fmla="*/ 354414 h 1617784"/>
                  <a:gd name="T2" fmla="*/ 1328049 w 3533335"/>
                  <a:gd name="T3" fmla="*/ 80128 h 1617784"/>
                  <a:gd name="T4" fmla="*/ 0 w 3533335"/>
                  <a:gd name="T5" fmla="*/ 0 h 161778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33335" h="1617784">
                    <a:moveTo>
                      <a:pt x="2968283" y="1617784"/>
                    </a:moveTo>
                    <a:cubicBezTo>
                      <a:pt x="3250809" y="1126587"/>
                      <a:pt x="3533335" y="635391"/>
                      <a:pt x="3038621" y="365760"/>
                    </a:cubicBezTo>
                    <a:cubicBezTo>
                      <a:pt x="2543907" y="96129"/>
                      <a:pt x="1271953" y="48064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4" name="Forme libre 33"/>
              <p:cNvSpPr>
                <a:spLocks/>
              </p:cNvSpPr>
              <p:nvPr/>
            </p:nvSpPr>
            <p:spPr bwMode="auto">
              <a:xfrm>
                <a:off x="4959340" y="3761101"/>
                <a:ext cx="2338094" cy="906092"/>
              </a:xfrm>
              <a:custGeom>
                <a:avLst/>
                <a:gdLst>
                  <a:gd name="T0" fmla="*/ 1297308 w 3533335"/>
                  <a:gd name="T1" fmla="*/ 509645 h 1617784"/>
                  <a:gd name="T2" fmla="*/ 1328049 w 3533335"/>
                  <a:gd name="T3" fmla="*/ 115224 h 1617784"/>
                  <a:gd name="T4" fmla="*/ 0 w 3533335"/>
                  <a:gd name="T5" fmla="*/ 0 h 161778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33335" h="1617784">
                    <a:moveTo>
                      <a:pt x="2968283" y="1617784"/>
                    </a:moveTo>
                    <a:cubicBezTo>
                      <a:pt x="3250809" y="1126587"/>
                      <a:pt x="3533335" y="635391"/>
                      <a:pt x="3038621" y="365760"/>
                    </a:cubicBezTo>
                    <a:cubicBezTo>
                      <a:pt x="2543907" y="96129"/>
                      <a:pt x="1271953" y="48064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rgbClr val="4BACC6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5" name="Bande diagonale 34"/>
              <p:cNvSpPr/>
              <p:nvPr/>
            </p:nvSpPr>
            <p:spPr>
              <a:xfrm flipH="1" flipV="1">
                <a:off x="6236016" y="4629506"/>
                <a:ext cx="708566" cy="642927"/>
              </a:xfrm>
              <a:prstGeom prst="diagStripe">
                <a:avLst>
                  <a:gd name="adj" fmla="val 91978"/>
                </a:avLst>
              </a:prstGeom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747810" y="4818602"/>
                <a:ext cx="2236692" cy="13044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100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37" name="Parallélogramme 36"/>
              <p:cNvSpPr/>
              <p:nvPr/>
            </p:nvSpPr>
            <p:spPr>
              <a:xfrm rot="2525823">
                <a:off x="6643285" y="4653197"/>
                <a:ext cx="203030" cy="402399"/>
              </a:xfrm>
              <a:prstGeom prst="parallelogram">
                <a:avLst>
                  <a:gd name="adj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dk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38" name="Connecteur droit avec flèche 37"/>
              <p:cNvCxnSpPr/>
              <p:nvPr/>
            </p:nvCxnSpPr>
            <p:spPr>
              <a:xfrm rot="16200000" flipH="1">
                <a:off x="5405116" y="4234084"/>
                <a:ext cx="1768555" cy="9100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5634866" y="3123481"/>
                <a:ext cx="1470059" cy="2718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200" dirty="0"/>
                  <a:t>Probe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314934" y="3600018"/>
                <a:ext cx="1470059" cy="2718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200" dirty="0"/>
                  <a:t>Probe </a:t>
                </a:r>
                <a:r>
                  <a:rPr lang="fr-FR" sz="1200" dirty="0" err="1"/>
                  <a:t>holder</a:t>
                </a:r>
                <a:endParaRPr lang="fr-FR" sz="1200" dirty="0"/>
              </a:p>
            </p:txBody>
          </p:sp>
          <p:cxnSp>
            <p:nvCxnSpPr>
              <p:cNvPr id="41" name="Connecteur droit avec flèche 40"/>
              <p:cNvCxnSpPr/>
              <p:nvPr/>
            </p:nvCxnSpPr>
            <p:spPr>
              <a:xfrm rot="10800000" flipV="1">
                <a:off x="6947420" y="3881913"/>
                <a:ext cx="1211049" cy="8557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avec flèche 41"/>
              <p:cNvCxnSpPr/>
              <p:nvPr/>
            </p:nvCxnSpPr>
            <p:spPr>
              <a:xfrm rot="16200000" flipH="1">
                <a:off x="7690466" y="4346561"/>
                <a:ext cx="943005" cy="7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235" name="Rectangle 52"/>
            <p:cNvSpPr>
              <a:spLocks noChangeArrowheads="1"/>
            </p:cNvSpPr>
            <p:nvPr/>
          </p:nvSpPr>
          <p:spPr bwMode="auto">
            <a:xfrm>
              <a:off x="4789488" y="3967163"/>
              <a:ext cx="290512" cy="2003425"/>
            </a:xfrm>
            <a:prstGeom prst="rect">
              <a:avLst/>
            </a:prstGeom>
            <a:solidFill>
              <a:srgbClr val="00B8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800"/>
            </a:p>
          </p:txBody>
        </p:sp>
      </p:grpSp>
      <p:sp>
        <p:nvSpPr>
          <p:cNvPr id="9228" name="ZoneTexte 45"/>
          <p:cNvSpPr txBox="1">
            <a:spLocks noChangeArrowheads="1"/>
          </p:cNvSpPr>
          <p:nvPr/>
        </p:nvSpPr>
        <p:spPr bwMode="auto">
          <a:xfrm rot="-5400000">
            <a:off x="-595062" y="3983144"/>
            <a:ext cx="17907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</a:rPr>
              <a:t>Acrylamide (µg/kg)</a:t>
            </a:r>
          </a:p>
        </p:txBody>
      </p:sp>
      <p:sp>
        <p:nvSpPr>
          <p:cNvPr id="9229" name="ZoneTexte 46"/>
          <p:cNvSpPr txBox="1">
            <a:spLocks noChangeArrowheads="1"/>
          </p:cNvSpPr>
          <p:nvPr/>
        </p:nvSpPr>
        <p:spPr bwMode="auto">
          <a:xfrm rot="-5400000">
            <a:off x="5052479" y="4043075"/>
            <a:ext cx="17907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</a:rPr>
              <a:t>Acrylamide (µg/kg)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1000394" y="5598978"/>
            <a:ext cx="3263135" cy="292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b="1" dirty="0" smtClean="0">
                <a:solidFill>
                  <a:srgbClr val="C00000"/>
                </a:solidFill>
              </a:rPr>
              <a:t>Data </a:t>
            </a:r>
            <a:r>
              <a:rPr lang="fr-FR" sz="1400" b="1" dirty="0" err="1" smtClean="0">
                <a:solidFill>
                  <a:srgbClr val="C00000"/>
                </a:solidFill>
              </a:rPr>
              <a:t>measured</a:t>
            </a:r>
            <a:r>
              <a:rPr lang="fr-FR" sz="1400" b="1" dirty="0" smtClean="0">
                <a:solidFill>
                  <a:srgbClr val="C00000"/>
                </a:solidFill>
              </a:rPr>
              <a:t>        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Data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predicted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 bwMode="auto">
          <a:xfrm>
            <a:off x="-349583" y="1351100"/>
            <a:ext cx="9217513" cy="64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10176" y="1454225"/>
            <a:ext cx="841688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Monitoring acrylamide in biscuits using FLUORALYS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 bwMode="auto">
          <a:xfrm>
            <a:off x="182880" y="4428308"/>
            <a:ext cx="9731829" cy="30660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à coins arrondis 16"/>
          <p:cNvSpPr/>
          <p:nvPr/>
        </p:nvSpPr>
        <p:spPr bwMode="auto">
          <a:xfrm>
            <a:off x="5129351" y="1955074"/>
            <a:ext cx="4537163" cy="24166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117568" y="1946365"/>
            <a:ext cx="4767942" cy="24166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aphicFrame>
        <p:nvGraphicFramePr>
          <p:cNvPr id="3" name="Graphique 2"/>
          <p:cNvGraphicFramePr/>
          <p:nvPr/>
        </p:nvGraphicFramePr>
        <p:xfrm>
          <a:off x="454710" y="2090057"/>
          <a:ext cx="4247920" cy="221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5399326" y="2084416"/>
          <a:ext cx="4032058" cy="2157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/>
          <p:cNvGraphicFramePr/>
          <p:nvPr/>
        </p:nvGraphicFramePr>
        <p:xfrm>
          <a:off x="231353" y="4894490"/>
          <a:ext cx="4946573" cy="2665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5312682" y="4889954"/>
          <a:ext cx="4767943" cy="2669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845454" y="4645983"/>
            <a:ext cx="866134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dirty="0" smtClean="0">
                <a:solidFill>
                  <a:schemeClr val="tx1"/>
                </a:solidFill>
              </a:rPr>
              <a:t>Monitoring of </a:t>
            </a:r>
            <a:r>
              <a:rPr lang="fr-FR" sz="1800" b="1" dirty="0" err="1" smtClean="0">
                <a:solidFill>
                  <a:schemeClr val="tx1"/>
                </a:solidFill>
              </a:rPr>
              <a:t>acrylamide</a:t>
            </a:r>
            <a:r>
              <a:rPr lang="fr-FR" sz="1800" b="1" dirty="0" smtClean="0">
                <a:solidFill>
                  <a:schemeClr val="tx1"/>
                </a:solidFill>
              </a:rPr>
              <a:t> and texture </a:t>
            </a:r>
            <a:r>
              <a:rPr lang="fr-FR" sz="1800" b="1" dirty="0" err="1" smtClean="0">
                <a:solidFill>
                  <a:schemeClr val="tx1"/>
                </a:solidFill>
              </a:rPr>
              <a:t>at</a:t>
            </a:r>
            <a:r>
              <a:rPr lang="fr-FR" sz="1800" b="1" dirty="0" smtClean="0">
                <a:solidFill>
                  <a:schemeClr val="tx1"/>
                </a:solidFill>
              </a:rPr>
              <a:t> </a:t>
            </a:r>
            <a:r>
              <a:rPr lang="fr-FR" sz="1800" b="1" dirty="0" err="1" smtClean="0">
                <a:solidFill>
                  <a:schemeClr val="tx1"/>
                </a:solidFill>
              </a:rPr>
              <a:t>industrial</a:t>
            </a:r>
            <a:r>
              <a:rPr lang="fr-FR" sz="1800" b="1" dirty="0" smtClean="0">
                <a:solidFill>
                  <a:schemeClr val="tx1"/>
                </a:solidFill>
              </a:rPr>
              <a:t> </a:t>
            </a:r>
            <a:r>
              <a:rPr lang="fr-FR" sz="1800" b="1" dirty="0" err="1" smtClean="0">
                <a:solidFill>
                  <a:schemeClr val="tx1"/>
                </a:solidFill>
              </a:rPr>
              <a:t>scale</a:t>
            </a:r>
            <a:r>
              <a:rPr lang="fr-FR" sz="1800" b="1" dirty="0" smtClean="0">
                <a:solidFill>
                  <a:schemeClr val="tx1"/>
                </a:solidFill>
              </a:rPr>
              <a:t> over production </a:t>
            </a:r>
            <a:r>
              <a:rPr lang="fr-FR" sz="1800" b="1" dirty="0" err="1" smtClean="0">
                <a:solidFill>
                  <a:schemeClr val="tx1"/>
                </a:solidFill>
              </a:rPr>
              <a:t>days</a:t>
            </a:r>
            <a:endParaRPr lang="fr-FR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-426700" y="1178806"/>
            <a:ext cx="9805832" cy="5716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7289" y="1270246"/>
            <a:ext cx="9893336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FFFFFF"/>
                </a:solidFill>
              </a:rPr>
              <a:t>Industrial monitoring of acrylamide in biscuits in a </a:t>
            </a:r>
            <a:r>
              <a:rPr lang="en-US" sz="2000" b="1" dirty="0" err="1" smtClean="0">
                <a:solidFill>
                  <a:srgbClr val="FFFFFF"/>
                </a:solidFill>
              </a:rPr>
              <a:t>multicriteria</a:t>
            </a:r>
            <a:r>
              <a:rPr lang="en-US" sz="2000" b="1" dirty="0" smtClean="0">
                <a:solidFill>
                  <a:srgbClr val="FFFFFF"/>
                </a:solidFill>
              </a:rPr>
              <a:t> approach</a:t>
            </a:r>
            <a:endParaRPr lang="fr-FR" sz="20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220163" y="5109990"/>
            <a:ext cx="55084" cy="1994053"/>
          </a:xfrm>
          <a:prstGeom prst="rect">
            <a:avLst/>
          </a:prstGeom>
          <a:solidFill>
            <a:srgbClr val="EB760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40553</TotalTime>
  <Words>379</Words>
  <Application>Microsoft Office PowerPoint</Application>
  <PresentationFormat>Personnalisé</PresentationFormat>
  <Paragraphs>124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Tema do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heloise plenimagem</dc:creator>
  <cp:lastModifiedBy>Pierre-Emmanuel Hamant</cp:lastModifiedBy>
  <cp:revision>165</cp:revision>
  <cp:lastPrinted>2009-04-22T19:24:48Z</cp:lastPrinted>
  <dcterms:created xsi:type="dcterms:W3CDTF">2010-01-22T11:48:53Z</dcterms:created>
  <dcterms:modified xsi:type="dcterms:W3CDTF">2014-04-16T13:08:23Z</dcterms:modified>
</cp:coreProperties>
</file>